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9"/>
  </p:notesMasterIdLst>
  <p:sldIdLst>
    <p:sldId id="263" r:id="rId2"/>
    <p:sldId id="256" r:id="rId3"/>
    <p:sldId id="1791" r:id="rId4"/>
    <p:sldId id="1773" r:id="rId5"/>
    <p:sldId id="917" r:id="rId6"/>
    <p:sldId id="1769" r:id="rId7"/>
    <p:sldId id="1779" r:id="rId8"/>
    <p:sldId id="1780" r:id="rId9"/>
    <p:sldId id="1781" r:id="rId10"/>
    <p:sldId id="1782" r:id="rId11"/>
    <p:sldId id="1783" r:id="rId12"/>
    <p:sldId id="1784" r:id="rId13"/>
    <p:sldId id="1785" r:id="rId14"/>
    <p:sldId id="1786" r:id="rId15"/>
    <p:sldId id="1787" r:id="rId16"/>
    <p:sldId id="272" r:id="rId17"/>
    <p:sldId id="273" r:id="rId18"/>
    <p:sldId id="271" r:id="rId19"/>
    <p:sldId id="274" r:id="rId20"/>
    <p:sldId id="275" r:id="rId21"/>
    <p:sldId id="276" r:id="rId22"/>
    <p:sldId id="277" r:id="rId23"/>
    <p:sldId id="278" r:id="rId24"/>
    <p:sldId id="279" r:id="rId25"/>
    <p:sldId id="1774" r:id="rId26"/>
    <p:sldId id="1775" r:id="rId27"/>
    <p:sldId id="282" r:id="rId28"/>
    <p:sldId id="283" r:id="rId29"/>
    <p:sldId id="284" r:id="rId30"/>
    <p:sldId id="285" r:id="rId31"/>
    <p:sldId id="286" r:id="rId32"/>
    <p:sldId id="288" r:id="rId33"/>
    <p:sldId id="1777" r:id="rId34"/>
    <p:sldId id="290" r:id="rId35"/>
    <p:sldId id="289" r:id="rId36"/>
    <p:sldId id="1087" r:id="rId37"/>
    <p:sldId id="291" r:id="rId38"/>
    <p:sldId id="292" r:id="rId39"/>
    <p:sldId id="293" r:id="rId40"/>
    <p:sldId id="294" r:id="rId41"/>
    <p:sldId id="295" r:id="rId42"/>
    <p:sldId id="296" r:id="rId43"/>
    <p:sldId id="1352" r:id="rId44"/>
    <p:sldId id="297" r:id="rId45"/>
    <p:sldId id="298" r:id="rId46"/>
    <p:sldId id="299" r:id="rId47"/>
    <p:sldId id="300" r:id="rId48"/>
    <p:sldId id="301" r:id="rId49"/>
    <p:sldId id="302" r:id="rId50"/>
    <p:sldId id="306" r:id="rId51"/>
    <p:sldId id="1745" r:id="rId52"/>
    <p:sldId id="1768" r:id="rId53"/>
    <p:sldId id="336" r:id="rId54"/>
    <p:sldId id="337" r:id="rId55"/>
    <p:sldId id="1790" r:id="rId56"/>
    <p:sldId id="343" r:id="rId57"/>
    <p:sldId id="338" r:id="rId58"/>
    <p:sldId id="339" r:id="rId59"/>
    <p:sldId id="340" r:id="rId60"/>
    <p:sldId id="341" r:id="rId61"/>
    <p:sldId id="342" r:id="rId62"/>
    <p:sldId id="1776" r:id="rId63"/>
    <p:sldId id="344" r:id="rId64"/>
    <p:sldId id="1778" r:id="rId65"/>
    <p:sldId id="371" r:id="rId66"/>
    <p:sldId id="1788" r:id="rId67"/>
    <p:sldId id="1789" r:id="rId68"/>
  </p:sldIdLst>
  <p:sldSz cx="9144000" cy="6858000" type="screen4x3"/>
  <p:notesSz cx="6858000" cy="9144000"/>
  <p:embeddedFontLst>
    <p:embeddedFont>
      <p:font typeface="Calibri" panose="020F0502020204030204" pitchFamily="34" charset="0"/>
      <p:regular r:id="rId70"/>
      <p:bold r:id="rId71"/>
      <p:italic r:id="rId72"/>
      <p:boldItalic r:id="rId73"/>
    </p:embeddedFont>
    <p:embeddedFont>
      <p:font typeface="Verdana" panose="020B060403050404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A889"/>
    <a:srgbClr val="01652E"/>
    <a:srgbClr val="00CC66"/>
    <a:srgbClr val="663300"/>
    <a:srgbClr val="A00C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16" autoAdjust="0"/>
    <p:restoredTop sz="93694" autoAdjust="0"/>
  </p:normalViewPr>
  <p:slideViewPr>
    <p:cSldViewPr>
      <p:cViewPr varScale="1">
        <p:scale>
          <a:sx n="71" d="100"/>
          <a:sy n="71" d="100"/>
        </p:scale>
        <p:origin x="-90" y="-112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652048-2DDB-4686-9920-613F5575315A}" type="datetimeFigureOut">
              <a:rPr lang="en-US" smtClean="0"/>
              <a:t>2013-10-02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43F99F-FCDF-47B5-92C8-2949D758382A}" type="slidenum">
              <a:rPr lang="en-US" smtClean="0"/>
              <a:t>‹#›</a:t>
            </a:fld>
            <a:endParaRPr lang="en-US"/>
          </a:p>
        </p:txBody>
      </p:sp>
    </p:spTree>
    <p:extLst>
      <p:ext uri="{BB962C8B-B14F-4D97-AF65-F5344CB8AC3E}">
        <p14:creationId xmlns:p14="http://schemas.microsoft.com/office/powerpoint/2010/main" val="1709792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 ACTIVE">
    <p:spTree>
      <p:nvGrpSpPr>
        <p:cNvPr id="1" name=""/>
        <p:cNvGrpSpPr/>
        <p:nvPr/>
      </p:nvGrpSpPr>
      <p:grpSpPr>
        <a:xfrm>
          <a:off x="0" y="0"/>
          <a:ext cx="0" cy="0"/>
          <a:chOff x="0" y="0"/>
          <a:chExt cx="0" cy="0"/>
        </a:xfrm>
      </p:grpSpPr>
      <p:sp>
        <p:nvSpPr>
          <p:cNvPr id="7" name="Rectangle 2"/>
          <p:cNvSpPr>
            <a:spLocks noChangeArrowheads="1"/>
          </p:cNvSpPr>
          <p:nvPr userDrawn="1"/>
        </p:nvSpPr>
        <p:spPr bwMode="auto">
          <a:xfrm>
            <a:off x="0" y="0"/>
            <a:ext cx="9144000" cy="6858000"/>
          </a:xfrm>
          <a:prstGeom prst="rect">
            <a:avLst/>
          </a:prstGeom>
          <a:solidFill>
            <a:schemeClr val="tx1"/>
          </a:solidFill>
          <a:ln>
            <a:noFill/>
          </a:ln>
          <a:effectLst/>
        </p:spPr>
        <p:txBody>
          <a:bodyPr wrap="none" anchor="ctr"/>
          <a:lstStyle/>
          <a:p>
            <a:endParaRPr lang="en-US" sz="1800"/>
          </a:p>
        </p:txBody>
      </p:sp>
      <p:sp>
        <p:nvSpPr>
          <p:cNvPr id="9" name="Title 1"/>
          <p:cNvSpPr>
            <a:spLocks noGrp="1"/>
          </p:cNvSpPr>
          <p:nvPr>
            <p:ph type="ctrTitle"/>
          </p:nvPr>
        </p:nvSpPr>
        <p:spPr>
          <a:xfrm>
            <a:off x="685800" y="530352"/>
            <a:ext cx="7772400" cy="765175"/>
          </a:xfrm>
          <a:prstGeom prst="rect">
            <a:avLst/>
          </a:prstGeom>
        </p:spPr>
        <p:txBody>
          <a:bodyPr/>
          <a:lstStyle>
            <a:lvl1pPr>
              <a:defRPr sz="4400" b="1">
                <a:solidFill>
                  <a:schemeClr val="bg1"/>
                </a:solidFill>
                <a:latin typeface="Acid" pitchFamily="50" charset="0"/>
              </a:defRPr>
            </a:lvl1pPr>
          </a:lstStyle>
          <a:p>
            <a:r>
              <a:rPr lang="en-US" dirty="0" smtClean="0"/>
              <a:t>Click to edit Master title style</a:t>
            </a:r>
            <a:endParaRPr lang="en-US" dirty="0"/>
          </a:p>
        </p:txBody>
      </p:sp>
      <p:pic>
        <p:nvPicPr>
          <p:cNvPr id="10" name="Picture 1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23544" y="1481656"/>
            <a:ext cx="7306056" cy="421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45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 ACTIVE">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0"/>
            <a:ext cx="9144000" cy="6858000"/>
          </a:xfrm>
          <a:prstGeom prst="rect">
            <a:avLst/>
          </a:prstGeom>
          <a:solidFill>
            <a:srgbClr val="A00C0C"/>
          </a:solidFill>
          <a:ln>
            <a:noFill/>
          </a:ln>
          <a:effectLst/>
        </p:spPr>
        <p:txBody>
          <a:bodyPr wrap="none" anchor="ctr"/>
          <a:lstStyle/>
          <a:p>
            <a:endParaRPr lang="en-US"/>
          </a:p>
        </p:txBody>
      </p:sp>
      <p:sp>
        <p:nvSpPr>
          <p:cNvPr id="6" name="Title 1"/>
          <p:cNvSpPr>
            <a:spLocks noGrp="1"/>
          </p:cNvSpPr>
          <p:nvPr>
            <p:ph type="ctrTitle"/>
          </p:nvPr>
        </p:nvSpPr>
        <p:spPr>
          <a:xfrm>
            <a:off x="685800" y="533400"/>
            <a:ext cx="7772400" cy="765175"/>
          </a:xfrm>
          <a:prstGeom prst="rect">
            <a:avLst/>
          </a:prstGeom>
        </p:spPr>
        <p:txBody>
          <a:bodyPr/>
          <a:lstStyle>
            <a:lvl1pPr>
              <a:defRPr sz="4400" b="1">
                <a:solidFill>
                  <a:schemeClr val="bg1"/>
                </a:solidFill>
                <a:latin typeface="Acid" pitchFamily="50" charset="0"/>
              </a:defRPr>
            </a:lvl1pPr>
          </a:lstStyle>
          <a:p>
            <a:r>
              <a:rPr lang="en-US" dirty="0" smtClean="0"/>
              <a:t>Click to edit Master title style</a:t>
            </a:r>
            <a:endParaRPr lang="en-US" dirty="0"/>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9745" y="1477963"/>
            <a:ext cx="7302923" cy="421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192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ypical Slide - ACTIVE">
    <p:spTree>
      <p:nvGrpSpPr>
        <p:cNvPr id="1" name=""/>
        <p:cNvGrpSpPr/>
        <p:nvPr/>
      </p:nvGrpSpPr>
      <p:grpSpPr>
        <a:xfrm>
          <a:off x="0" y="0"/>
          <a:ext cx="0" cy="0"/>
          <a:chOff x="0" y="0"/>
          <a:chExt cx="0" cy="0"/>
        </a:xfrm>
      </p:grpSpPr>
      <p:sp>
        <p:nvSpPr>
          <p:cNvPr id="11" name="Title 1"/>
          <p:cNvSpPr>
            <a:spLocks noGrp="1"/>
          </p:cNvSpPr>
          <p:nvPr>
            <p:ph type="title"/>
          </p:nvPr>
        </p:nvSpPr>
        <p:spPr>
          <a:xfrm>
            <a:off x="69220" y="0"/>
            <a:ext cx="9019520" cy="685800"/>
          </a:xfrm>
          <a:prstGeom prst="rect">
            <a:avLst/>
          </a:prstGeom>
        </p:spPr>
        <p:txBody>
          <a:bodyPr/>
          <a:lstStyle>
            <a:lvl1pPr algn="l">
              <a:defRPr sz="3500" b="1">
                <a:latin typeface="Acid" pitchFamily="50" charset="0"/>
              </a:defRPr>
            </a:lvl1pPr>
          </a:lstStyle>
          <a:p>
            <a:r>
              <a:rPr lang="en-US" dirty="0" smtClean="0"/>
              <a:t>Click to edit Master title style</a:t>
            </a:r>
            <a:endParaRPr lang="en-US" dirty="0"/>
          </a:p>
        </p:txBody>
      </p:sp>
      <p:sp>
        <p:nvSpPr>
          <p:cNvPr id="12" name="Content Placeholder 2"/>
          <p:cNvSpPr>
            <a:spLocks noGrp="1"/>
          </p:cNvSpPr>
          <p:nvPr>
            <p:ph idx="1"/>
          </p:nvPr>
        </p:nvSpPr>
        <p:spPr>
          <a:xfrm>
            <a:off x="228600" y="1066800"/>
            <a:ext cx="8763000" cy="5257800"/>
          </a:xfrm>
          <a:prstGeom prst="rect">
            <a:avLst/>
          </a:prstGeom>
        </p:spPr>
        <p:txBody>
          <a:bodyPr/>
          <a:lstStyle>
            <a:lvl1pPr marL="233363" indent="-227013">
              <a:defRPr>
                <a:latin typeface="Acid" pitchFamily="50" charset="0"/>
              </a:defRPr>
            </a:lvl1pPr>
            <a:lvl2pPr marL="568325" indent="-284163">
              <a:defRPr>
                <a:latin typeface="Acid" pitchFamily="50" charset="0"/>
              </a:defRPr>
            </a:lvl2pPr>
            <a:lvl3pPr marL="796925" indent="-228600">
              <a:defRPr>
                <a:latin typeface="Acid" pitchFamily="50" charset="0"/>
              </a:defRPr>
            </a:lvl3pPr>
            <a:lvl4pPr marL="1089025" indent="-228600">
              <a:defRPr>
                <a:latin typeface="Acid" pitchFamily="50" charset="0"/>
              </a:defRPr>
            </a:lvl4pPr>
            <a:lvl5pPr marL="1373188" indent="-228600">
              <a:defRPr>
                <a:latin typeface="Acid"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3" name="Straight Connector 12"/>
          <p:cNvCxnSpPr/>
          <p:nvPr userDrawn="1"/>
        </p:nvCxnSpPr>
        <p:spPr>
          <a:xfrm>
            <a:off x="69220" y="609600"/>
            <a:ext cx="9019520" cy="0"/>
          </a:xfrm>
          <a:prstGeom prst="line">
            <a:avLst/>
          </a:prstGeom>
        </p:spPr>
        <p:style>
          <a:lnRef idx="3">
            <a:schemeClr val="accent2"/>
          </a:lnRef>
          <a:fillRef idx="0">
            <a:schemeClr val="accent2"/>
          </a:fillRef>
          <a:effectRef idx="2">
            <a:schemeClr val="accent2"/>
          </a:effectRef>
          <a:fontRef idx="minor">
            <a:schemeClr val="tx1"/>
          </a:fontRef>
        </p:style>
      </p:cxnSp>
      <p:sp>
        <p:nvSpPr>
          <p:cNvPr id="14" name="Rectangle 13"/>
          <p:cNvSpPr/>
          <p:nvPr userDrawn="1"/>
        </p:nvSpPr>
        <p:spPr>
          <a:xfrm>
            <a:off x="0" y="6477000"/>
            <a:ext cx="9144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8800" y="6477132"/>
            <a:ext cx="1047023" cy="3807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6703702" y="6559233"/>
            <a:ext cx="2438400" cy="297517"/>
          </a:xfrm>
          <a:prstGeom prst="rect">
            <a:avLst/>
          </a:prstGeom>
          <a:noFill/>
        </p:spPr>
        <p:txBody>
          <a:bodyPr wrap="square" rtlCol="0">
            <a:spAutoFit/>
          </a:bodyPr>
          <a:lstStyle/>
          <a:p>
            <a:pPr algn="r">
              <a:lnSpc>
                <a:spcPts val="1600"/>
              </a:lnSpc>
            </a:pPr>
            <a:r>
              <a:rPr lang="en-US" sz="3200" b="1" dirty="0" smtClean="0">
                <a:solidFill>
                  <a:schemeClr val="bg1">
                    <a:lumMod val="85000"/>
                  </a:schemeClr>
                </a:solidFill>
                <a:latin typeface="Acid" pitchFamily="50" charset="0"/>
              </a:rPr>
              <a:t>http://toool.us</a:t>
            </a:r>
            <a:endParaRPr lang="en-US" sz="3200" b="1" dirty="0">
              <a:solidFill>
                <a:schemeClr val="bg1">
                  <a:lumMod val="85000"/>
                </a:schemeClr>
              </a:solidFill>
              <a:latin typeface="Acid" pitchFamily="50" charset="0"/>
            </a:endParaRPr>
          </a:p>
        </p:txBody>
      </p:sp>
    </p:spTree>
    <p:extLst>
      <p:ext uri="{BB962C8B-B14F-4D97-AF65-F5344CB8AC3E}">
        <p14:creationId xmlns:p14="http://schemas.microsoft.com/office/powerpoint/2010/main" val="304953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0"/>
            <a:ext cx="9144000" cy="6858000"/>
          </a:xfrm>
          <a:prstGeom prst="rect">
            <a:avLst/>
          </a:prstGeom>
          <a:solidFill>
            <a:schemeClr val="bg1">
              <a:lumMod val="75000"/>
            </a:schemeClr>
          </a:solidFill>
          <a:ln w="9525">
            <a:solidFill>
              <a:schemeClr val="bg1">
                <a:lumMod val="75000"/>
              </a:schemeClr>
            </a:solidFill>
            <a:miter lim="800000"/>
            <a:headEnd/>
            <a:tailEnd/>
          </a:ln>
          <a:effectLst/>
          <a:extLst/>
        </p:spPr>
        <p:txBody>
          <a:bodyPr wrap="none" anchor="ctr"/>
          <a:lstStyle/>
          <a:p>
            <a:endParaRPr lang="en-US"/>
          </a:p>
        </p:txBody>
      </p:sp>
      <p:sp>
        <p:nvSpPr>
          <p:cNvPr id="6" name="Title 1"/>
          <p:cNvSpPr>
            <a:spLocks noGrp="1"/>
          </p:cNvSpPr>
          <p:nvPr>
            <p:ph type="ctrTitle"/>
          </p:nvPr>
        </p:nvSpPr>
        <p:spPr>
          <a:xfrm>
            <a:off x="685800" y="533400"/>
            <a:ext cx="7772400" cy="765175"/>
          </a:xfrm>
          <a:prstGeom prst="rect">
            <a:avLst/>
          </a:prstGeom>
        </p:spPr>
        <p:txBody>
          <a:bodyPr/>
          <a:lstStyle>
            <a:lvl1pPr>
              <a:defRPr b="1">
                <a:solidFill>
                  <a:schemeClr val="bg1"/>
                </a:solidFill>
                <a:latin typeface="Acid" pitchFamily="50" charset="0"/>
              </a:defRPr>
            </a:lvl1pPr>
          </a:lstStyle>
          <a:p>
            <a:r>
              <a:rPr lang="en-US" dirty="0" smtClean="0"/>
              <a:t>Click to edit Master title style</a:t>
            </a:r>
            <a:endParaRPr lang="en-US" dirty="0"/>
          </a:p>
        </p:txBody>
      </p:sp>
      <p:pic>
        <p:nvPicPr>
          <p:cNvPr id="8"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9745" y="1477963"/>
            <a:ext cx="7302923" cy="421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104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action">
    <p:spTree>
      <p:nvGrpSpPr>
        <p:cNvPr id="1" name=""/>
        <p:cNvGrpSpPr/>
        <p:nvPr/>
      </p:nvGrpSpPr>
      <p:grpSpPr>
        <a:xfrm>
          <a:off x="0" y="0"/>
          <a:ext cx="0" cy="0"/>
          <a:chOff x="0" y="0"/>
          <a:chExt cx="0" cy="0"/>
        </a:xfrm>
      </p:grpSpPr>
      <p:sp>
        <p:nvSpPr>
          <p:cNvPr id="5" name="Rectangle 2"/>
          <p:cNvSpPr>
            <a:spLocks noChangeArrowheads="1"/>
          </p:cNvSpPr>
          <p:nvPr userDrawn="1"/>
        </p:nvSpPr>
        <p:spPr bwMode="auto">
          <a:xfrm>
            <a:off x="0" y="0"/>
            <a:ext cx="9144000" cy="6858000"/>
          </a:xfrm>
          <a:prstGeom prst="rect">
            <a:avLst/>
          </a:prstGeom>
          <a:solidFill>
            <a:schemeClr val="bg1"/>
          </a:solidFill>
          <a:ln w="9525">
            <a:solidFill>
              <a:schemeClr val="bg1"/>
            </a:solidFill>
            <a:miter lim="800000"/>
            <a:headEnd/>
            <a:tailEnd/>
          </a:ln>
          <a:effectLst/>
          <a:extLst/>
        </p:spPr>
        <p:txBody>
          <a:bodyPr wrap="none" anchor="ctr"/>
          <a:lstStyle/>
          <a:p>
            <a:endParaRPr lang="en-US"/>
          </a:p>
        </p:txBody>
      </p:sp>
      <p:sp>
        <p:nvSpPr>
          <p:cNvPr id="6" name="Title 1"/>
          <p:cNvSpPr>
            <a:spLocks noGrp="1"/>
          </p:cNvSpPr>
          <p:nvPr>
            <p:ph type="ctrTitle"/>
          </p:nvPr>
        </p:nvSpPr>
        <p:spPr>
          <a:xfrm>
            <a:off x="685800" y="533400"/>
            <a:ext cx="7772400" cy="765175"/>
          </a:xfrm>
          <a:prstGeom prst="rect">
            <a:avLst/>
          </a:prstGeom>
        </p:spPr>
        <p:txBody>
          <a:bodyPr/>
          <a:lstStyle>
            <a:lvl1pPr>
              <a:defRPr b="1">
                <a:solidFill>
                  <a:schemeClr val="tx1"/>
                </a:solidFill>
                <a:latin typeface="Acid" pitchFamily="50" charset="0"/>
              </a:defRPr>
            </a:lvl1pPr>
          </a:lstStyle>
          <a:p>
            <a:r>
              <a:rPr lang="en-US" dirty="0" smtClean="0"/>
              <a:t>Click to edit Master title style</a:t>
            </a:r>
            <a:endParaRPr lang="en-US" dirty="0"/>
          </a:p>
        </p:txBody>
      </p:sp>
      <p:pic>
        <p:nvPicPr>
          <p:cNvPr id="8"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9745" y="1477963"/>
            <a:ext cx="7302923" cy="421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413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660188"/>
      </p:ext>
    </p:extLst>
  </p:cSld>
  <p:clrMap bg1="lt1" tx1="dk1" bg2="lt2" tx2="dk2" accent1="accent1" accent2="accent2" accent3="accent3" accent4="accent4" accent5="accent5" accent6="accent6" hlink="hlink" folHlink="folHlink"/>
  <p:sldLayoutIdLst>
    <p:sldLayoutId id="2147483652" r:id="rId1"/>
    <p:sldLayoutId id="2147483649" r:id="rId2"/>
    <p:sldLayoutId id="2147483650" r:id="rId3"/>
    <p:sldLayoutId id="2147483662" r:id="rId4"/>
    <p:sldLayoutId id="2147483663"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oool.us/logo" TargetMode="External"/><Relationship Id="rId2" Type="http://schemas.openxmlformats.org/officeDocument/2006/relationships/hyperlink" Target="http://toool.us/logo/acid_font.zip" TargetMode="Externa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_media/lifting_picking.avi"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_media/lifting_picking.avi"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2.xml"/><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9220" y="609600"/>
            <a:ext cx="9019520" cy="6096000"/>
          </a:xfrm>
          <a:prstGeom prst="rect">
            <a:avLst/>
          </a:prstGeom>
        </p:spPr>
        <p:txBody>
          <a:bodyPr/>
          <a:lstStyle/>
          <a:p>
            <a:pPr algn="ctr"/>
            <a:r>
              <a:rPr lang="en-US" dirty="0" smtClean="0"/>
              <a:t>Wait</a:t>
            </a:r>
            <a:r>
              <a:rPr lang="en-US" sz="2800" b="0" dirty="0" smtClean="0">
                <a:latin typeface="Verdana" panose="020B0604030504040204" pitchFamily="34" charset="0"/>
                <a:ea typeface="Verdana" panose="020B0604030504040204" pitchFamily="34" charset="0"/>
                <a:cs typeface="Verdana" panose="020B0604030504040204" pitchFamily="34" charset="0"/>
              </a:rPr>
              <a:t>!</a:t>
            </a:r>
            <a:r>
              <a:rPr lang="en-US" dirty="0" smtClean="0"/>
              <a:t> Before you begin</a:t>
            </a:r>
            <a:r>
              <a:rPr lang="en-US" sz="2800" b="0" dirty="0" smtClean="0">
                <a:latin typeface="Verdana" panose="020B0604030504040204" pitchFamily="34" charset="0"/>
                <a:ea typeface="Verdana" panose="020B0604030504040204" pitchFamily="34" charset="0"/>
                <a:cs typeface="Verdana" panose="020B0604030504040204" pitchFamily="34" charset="0"/>
              </a:rPr>
              <a:t>,</a:t>
            </a:r>
            <a:r>
              <a:rPr lang="en-US" dirty="0" smtClean="0"/>
              <a:t> does this text…</a:t>
            </a:r>
            <a:br>
              <a:rPr lang="en-US" dirty="0" smtClean="0"/>
            </a:br>
            <a:r>
              <a:rPr lang="en-US" dirty="0"/>
              <a:t/>
            </a:r>
            <a:br>
              <a:rPr lang="en-US" dirty="0"/>
            </a:br>
            <a:r>
              <a:rPr lang="en-US" dirty="0" smtClean="0"/>
              <a:t/>
            </a:r>
            <a:br>
              <a:rPr lang="en-US" dirty="0" smtClean="0"/>
            </a:br>
            <a:r>
              <a:rPr lang="en-US" dirty="0" smtClean="0">
                <a:solidFill>
                  <a:schemeClr val="accent2"/>
                </a:solidFill>
              </a:rPr>
              <a:t>If it does NOT then you don</a:t>
            </a:r>
            <a:r>
              <a:rPr lang="en-US" sz="2800" b="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a:t>
            </a:r>
            <a:r>
              <a:rPr lang="en-US" dirty="0" smtClean="0">
                <a:solidFill>
                  <a:schemeClr val="accent2"/>
                </a:solidFill>
              </a:rPr>
              <a:t>t have the right font installed.</a:t>
            </a:r>
            <a:br>
              <a:rPr lang="en-US" dirty="0" smtClean="0">
                <a:solidFill>
                  <a:schemeClr val="accent2"/>
                </a:solidFill>
              </a:rPr>
            </a:br>
            <a:r>
              <a:rPr lang="en-US" dirty="0" smtClean="0">
                <a:solidFill>
                  <a:schemeClr val="accent2"/>
                </a:solidFill>
              </a:rPr>
              <a:t>Fix that before you start</a:t>
            </a:r>
            <a:r>
              <a:rPr lang="en-US" sz="2800" b="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a:t>
            </a:r>
            <a:br>
              <a:rPr lang="en-US" sz="2800" b="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br>
            <a:r>
              <a:rPr lang="en-US" sz="2800" b="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
            </a:r>
            <a:br>
              <a:rPr lang="en-US" sz="2800" b="0"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br>
            <a:r>
              <a:rPr lang="en-US" dirty="0" smtClean="0"/>
              <a:t>download the Acid font </a:t>
            </a:r>
            <a:r>
              <a:rPr lang="en-US" dirty="0" smtClean="0">
                <a:hlinkClick r:id="rId2"/>
              </a:rPr>
              <a:t>here</a:t>
            </a:r>
            <a:r>
              <a:rPr lang="en-US" sz="2500" b="0" dirty="0" smtClean="0">
                <a:latin typeface="Verdana" panose="020B0604030504040204" pitchFamily="34" charset="0"/>
                <a:ea typeface="Verdana" panose="020B0604030504040204" pitchFamily="34" charset="0"/>
                <a:cs typeface="Verdana" panose="020B0604030504040204" pitchFamily="34" charset="0"/>
              </a:rPr>
              <a:t>,</a:t>
            </a:r>
            <a:r>
              <a:rPr lang="en-US" dirty="0" smtClean="0"/>
              <a:t> or</a:t>
            </a:r>
            <a:br>
              <a:rPr lang="en-US" dirty="0" smtClean="0"/>
            </a:br>
            <a:r>
              <a:rPr lang="en-US" dirty="0" smtClean="0"/>
              <a:t>visit </a:t>
            </a:r>
            <a:r>
              <a:rPr lang="en-US" dirty="0" smtClean="0">
                <a:solidFill>
                  <a:schemeClr val="tx2">
                    <a:lumMod val="60000"/>
                    <a:lumOff val="40000"/>
                  </a:schemeClr>
                </a:solidFill>
                <a:hlinkClick r:id="rId3"/>
              </a:rPr>
              <a:t>http://toool.us/logo</a:t>
            </a:r>
            <a:r>
              <a:rPr lang="en-US" dirty="0" smtClean="0">
                <a:solidFill>
                  <a:schemeClr val="tx2">
                    <a:lumMod val="60000"/>
                    <a:lumOff val="40000"/>
                  </a:schemeClr>
                </a:solidFill>
              </a:rPr>
              <a:t/>
            </a:r>
            <a:br>
              <a:rPr lang="en-US" dirty="0" smtClean="0">
                <a:solidFill>
                  <a:schemeClr val="tx2">
                    <a:lumMod val="60000"/>
                    <a:lumOff val="40000"/>
                  </a:schemeClr>
                </a:solidFill>
              </a:rPr>
            </a:br>
            <a:r>
              <a:rPr lang="en-US" dirty="0">
                <a:solidFill>
                  <a:schemeClr val="tx2">
                    <a:lumMod val="60000"/>
                    <a:lumOff val="40000"/>
                  </a:schemeClr>
                </a:solidFill>
              </a:rPr>
              <a:t/>
            </a:r>
            <a:br>
              <a:rPr lang="en-US" dirty="0">
                <a:solidFill>
                  <a:schemeClr val="tx2">
                    <a:lumMod val="60000"/>
                    <a:lumOff val="40000"/>
                  </a:schemeClr>
                </a:solidFill>
              </a:rPr>
            </a:br>
            <a:r>
              <a:rPr lang="en-US" sz="5000" dirty="0" smtClean="0">
                <a:solidFill>
                  <a:schemeClr val="tx2">
                    <a:lumMod val="60000"/>
                    <a:lumOff val="40000"/>
                  </a:schemeClr>
                </a:solidFill>
              </a:rPr>
              <a:t/>
            </a:r>
            <a:br>
              <a:rPr lang="en-US" sz="5000" dirty="0" smtClean="0">
                <a:solidFill>
                  <a:schemeClr val="tx2">
                    <a:lumMod val="60000"/>
                    <a:lumOff val="40000"/>
                  </a:schemeClr>
                </a:solidFill>
              </a:rPr>
            </a:br>
            <a:r>
              <a:rPr lang="en-US" i="1" dirty="0" smtClean="0">
                <a:solidFill>
                  <a:schemeClr val="bg1">
                    <a:lumMod val="65000"/>
                  </a:schemeClr>
                </a:solidFill>
              </a:rPr>
              <a:t>then delete this slide before you begin</a:t>
            </a:r>
            <a:r>
              <a:rPr lang="en-US" dirty="0" smtClean="0">
                <a:solidFill>
                  <a:schemeClr val="tx2">
                    <a:lumMod val="60000"/>
                    <a:lumOff val="40000"/>
                  </a:schemeClr>
                </a:solidFill>
              </a:rPr>
              <a:t> </a:t>
            </a:r>
            <a:endParaRPr lang="en-US" dirty="0">
              <a:solidFill>
                <a:schemeClr val="tx2">
                  <a:lumMod val="60000"/>
                  <a:lumOff val="4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1" y="1219200"/>
            <a:ext cx="3657598" cy="457200"/>
          </a:xfrm>
          <a:prstGeom prst="rect">
            <a:avLst/>
          </a:prstGeom>
        </p:spPr>
      </p:pic>
      <p:pic>
        <p:nvPicPr>
          <p:cNvPr id="1026" name="Picture 2" descr="http://toool.us/logo/icon-font-acid.png">
            <a:hlinkClick r:id="rId2"/>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383540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7313" y="5139864"/>
            <a:ext cx="2629374" cy="956136"/>
          </a:xfrm>
          <a:prstGeom prst="rect">
            <a:avLst/>
          </a:prstGeom>
        </p:spPr>
      </p:pic>
    </p:spTree>
    <p:extLst>
      <p:ext uri="{BB962C8B-B14F-4D97-AF65-F5344CB8AC3E}">
        <p14:creationId xmlns:p14="http://schemas.microsoft.com/office/powerpoint/2010/main" val="249174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Three Kinds of Lock-Opening</a:t>
            </a:r>
            <a:endParaRPr lang="en-US" dirty="0"/>
          </a:p>
        </p:txBody>
      </p:sp>
      <p:sp>
        <p:nvSpPr>
          <p:cNvPr id="4" name="Content Placeholder 3"/>
          <p:cNvSpPr>
            <a:spLocks noGrp="1"/>
          </p:cNvSpPr>
          <p:nvPr>
            <p:ph idx="1"/>
          </p:nvPr>
        </p:nvSpPr>
        <p:spPr/>
        <p:txBody>
          <a:bodyPr/>
          <a:lstStyle/>
          <a:p>
            <a:pPr marL="798512" lvl="1" indent="-514350">
              <a:buAutoNum type="arabicPeriod"/>
            </a:pPr>
            <a:r>
              <a:rPr lang="en-US" sz="4400" b="1" dirty="0" smtClean="0"/>
              <a:t>Lockpicking </a:t>
            </a:r>
            <a:r>
              <a:rPr lang="en-US" sz="4400" dirty="0" smtClean="0">
                <a:solidFill>
                  <a:schemeClr val="bg1"/>
                </a:solidFill>
              </a:rPr>
              <a:t>– what we do</a:t>
            </a:r>
            <a:r>
              <a:rPr lang="en-US" sz="4400" dirty="0" smtClean="0"/>
              <a:t/>
            </a:r>
            <a:br>
              <a:rPr lang="en-US" sz="4400" dirty="0" smtClean="0"/>
            </a:br>
            <a:r>
              <a:rPr lang="en-US" i="1" dirty="0" smtClean="0">
                <a:solidFill>
                  <a:schemeClr val="bg1"/>
                </a:solidFill>
              </a:rPr>
              <a:t>TOOOL provides the knowledge and the means</a:t>
            </a:r>
            <a:r>
              <a:rPr lang="en-US" i="1" dirty="0" smtClean="0"/>
              <a:t/>
            </a:r>
            <a:br>
              <a:rPr lang="en-US" i="1" dirty="0" smtClean="0"/>
            </a:br>
            <a:endParaRPr lang="en-US" i="1" dirty="0" smtClean="0"/>
          </a:p>
          <a:p>
            <a:pPr marL="798512" lvl="1" indent="-514350">
              <a:buAutoNum type="arabicPeriod"/>
            </a:pPr>
            <a:r>
              <a:rPr lang="en-US" sz="4400" b="1" dirty="0" smtClean="0"/>
              <a:t>Quick &amp; Dirty</a:t>
            </a:r>
            <a:r>
              <a:rPr lang="en-US" sz="4400" dirty="0" smtClean="0"/>
              <a:t> </a:t>
            </a:r>
            <a:r>
              <a:rPr lang="en-US" sz="4400" dirty="0" smtClean="0">
                <a:solidFill>
                  <a:schemeClr val="bg1"/>
                </a:solidFill>
              </a:rPr>
              <a:t>– what criminals do</a:t>
            </a:r>
            <a:r>
              <a:rPr lang="en-US" sz="4400" dirty="0" smtClean="0"/>
              <a:t/>
            </a:r>
            <a:br>
              <a:rPr lang="en-US" sz="4400" dirty="0" smtClean="0"/>
            </a:br>
            <a:r>
              <a:rPr lang="en-US" sz="2800" i="1" dirty="0" smtClean="0">
                <a:solidFill>
                  <a:schemeClr val="bg1"/>
                </a:solidFill>
              </a:rPr>
              <a:t>TOOOL provides knowledge. . .  but no means</a:t>
            </a:r>
            <a:r>
              <a:rPr lang="en-US" sz="2800" i="1" dirty="0" smtClean="0"/>
              <a:t/>
            </a:r>
            <a:br>
              <a:rPr lang="en-US" sz="2800" i="1" dirty="0" smtClean="0"/>
            </a:br>
            <a:endParaRPr lang="en-US" sz="2800" i="1" dirty="0" smtClean="0"/>
          </a:p>
          <a:p>
            <a:pPr marL="798512" lvl="1" indent="-514350">
              <a:buAutoNum type="arabicPeriod"/>
            </a:pPr>
            <a:r>
              <a:rPr lang="en-US" sz="4400" b="1" dirty="0" smtClean="0"/>
              <a:t>Covert &amp; High-Tech</a:t>
            </a:r>
            <a:r>
              <a:rPr lang="en-US" sz="4400" dirty="0" smtClean="0"/>
              <a:t> </a:t>
            </a:r>
            <a:r>
              <a:rPr lang="en-US" sz="4400" dirty="0" smtClean="0">
                <a:solidFill>
                  <a:schemeClr val="bg1"/>
                </a:solidFill>
              </a:rPr>
              <a:t>– what spies do</a:t>
            </a:r>
            <a:r>
              <a:rPr lang="en-US" sz="4400" dirty="0" smtClean="0"/>
              <a:t/>
            </a:r>
            <a:br>
              <a:rPr lang="en-US" sz="4400" dirty="0" smtClean="0"/>
            </a:br>
            <a:r>
              <a:rPr lang="en-US" i="1" dirty="0" smtClean="0">
                <a:solidFill>
                  <a:schemeClr val="bg1"/>
                </a:solidFill>
              </a:rPr>
              <a:t>TOOOL provides neither knowledge nor means</a:t>
            </a:r>
            <a:endParaRPr lang="en-US" i="1" dirty="0">
              <a:solidFill>
                <a:schemeClr val="bg1"/>
              </a:solidFill>
            </a:endParaRPr>
          </a:p>
        </p:txBody>
      </p:sp>
    </p:spTree>
    <p:extLst>
      <p:ext uri="{BB962C8B-B14F-4D97-AF65-F5344CB8AC3E}">
        <p14:creationId xmlns:p14="http://schemas.microsoft.com/office/powerpoint/2010/main" val="3164638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Three Kinds of Lock-Opening</a:t>
            </a:r>
            <a:endParaRPr lang="en-US" dirty="0"/>
          </a:p>
        </p:txBody>
      </p:sp>
      <p:sp>
        <p:nvSpPr>
          <p:cNvPr id="4" name="Content Placeholder 3"/>
          <p:cNvSpPr>
            <a:spLocks noGrp="1"/>
          </p:cNvSpPr>
          <p:nvPr>
            <p:ph idx="1"/>
          </p:nvPr>
        </p:nvSpPr>
        <p:spPr/>
        <p:txBody>
          <a:bodyPr/>
          <a:lstStyle/>
          <a:p>
            <a:pPr marL="798512" lvl="1" indent="-514350">
              <a:buAutoNum type="arabicPeriod"/>
            </a:pPr>
            <a:r>
              <a:rPr lang="en-US" sz="4400" b="1" dirty="0" smtClean="0"/>
              <a:t>Lockpicking </a:t>
            </a:r>
            <a:r>
              <a:rPr lang="en-US" sz="4400" dirty="0" smtClean="0"/>
              <a:t>– what we do</a:t>
            </a:r>
            <a:br>
              <a:rPr lang="en-US" sz="4400" dirty="0" smtClean="0"/>
            </a:br>
            <a:r>
              <a:rPr lang="en-US" i="1" dirty="0" smtClean="0">
                <a:solidFill>
                  <a:schemeClr val="bg1"/>
                </a:solidFill>
              </a:rPr>
              <a:t>TOOOL provides the knowledge and the means</a:t>
            </a:r>
            <a:r>
              <a:rPr lang="en-US" i="1" dirty="0" smtClean="0"/>
              <a:t/>
            </a:r>
            <a:br>
              <a:rPr lang="en-US" i="1" dirty="0" smtClean="0"/>
            </a:br>
            <a:endParaRPr lang="en-US" i="1" dirty="0" smtClean="0"/>
          </a:p>
          <a:p>
            <a:pPr marL="798512" lvl="1" indent="-514350">
              <a:buAutoNum type="arabicPeriod"/>
            </a:pPr>
            <a:r>
              <a:rPr lang="en-US" sz="4400" b="1" dirty="0" smtClean="0"/>
              <a:t>Quick &amp; Dirty</a:t>
            </a:r>
            <a:r>
              <a:rPr lang="en-US" sz="4400" dirty="0" smtClean="0"/>
              <a:t> </a:t>
            </a:r>
            <a:r>
              <a:rPr lang="en-US" sz="4400" dirty="0" smtClean="0">
                <a:solidFill>
                  <a:schemeClr val="bg1"/>
                </a:solidFill>
              </a:rPr>
              <a:t>– what criminals do</a:t>
            </a:r>
            <a:r>
              <a:rPr lang="en-US" sz="4400" dirty="0" smtClean="0"/>
              <a:t/>
            </a:r>
            <a:br>
              <a:rPr lang="en-US" sz="4400" dirty="0" smtClean="0"/>
            </a:br>
            <a:r>
              <a:rPr lang="en-US" sz="2800" i="1" dirty="0" smtClean="0">
                <a:solidFill>
                  <a:schemeClr val="bg1"/>
                </a:solidFill>
              </a:rPr>
              <a:t>TOOOL provides knowledge. . .  but no means</a:t>
            </a:r>
            <a:r>
              <a:rPr lang="en-US" sz="2800" i="1" dirty="0" smtClean="0"/>
              <a:t/>
            </a:r>
            <a:br>
              <a:rPr lang="en-US" sz="2800" i="1" dirty="0" smtClean="0"/>
            </a:br>
            <a:endParaRPr lang="en-US" sz="2800" i="1" dirty="0" smtClean="0"/>
          </a:p>
          <a:p>
            <a:pPr marL="798512" lvl="1" indent="-514350">
              <a:buAutoNum type="arabicPeriod"/>
            </a:pPr>
            <a:r>
              <a:rPr lang="en-US" sz="4400" b="1" dirty="0" smtClean="0"/>
              <a:t>Covert &amp; High-Tech</a:t>
            </a:r>
            <a:r>
              <a:rPr lang="en-US" sz="4400" dirty="0" smtClean="0"/>
              <a:t> </a:t>
            </a:r>
            <a:r>
              <a:rPr lang="en-US" sz="4400" dirty="0" smtClean="0">
                <a:solidFill>
                  <a:schemeClr val="bg1"/>
                </a:solidFill>
              </a:rPr>
              <a:t>– what spies do</a:t>
            </a:r>
            <a:r>
              <a:rPr lang="en-US" sz="4400" dirty="0" smtClean="0"/>
              <a:t/>
            </a:r>
            <a:br>
              <a:rPr lang="en-US" sz="4400" dirty="0" smtClean="0"/>
            </a:br>
            <a:r>
              <a:rPr lang="en-US" i="1" dirty="0" smtClean="0">
                <a:solidFill>
                  <a:schemeClr val="bg1"/>
                </a:solidFill>
              </a:rPr>
              <a:t>TOOOL provides neither knowledge nor means</a:t>
            </a:r>
            <a:endParaRPr lang="en-US" i="1" dirty="0">
              <a:solidFill>
                <a:schemeClr val="bg1"/>
              </a:solidFill>
            </a:endParaRPr>
          </a:p>
        </p:txBody>
      </p:sp>
    </p:spTree>
    <p:extLst>
      <p:ext uri="{BB962C8B-B14F-4D97-AF65-F5344CB8AC3E}">
        <p14:creationId xmlns:p14="http://schemas.microsoft.com/office/powerpoint/2010/main" val="1454954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Three Kinds of Lock-Opening</a:t>
            </a:r>
            <a:endParaRPr lang="en-US" dirty="0"/>
          </a:p>
        </p:txBody>
      </p:sp>
      <p:sp>
        <p:nvSpPr>
          <p:cNvPr id="4" name="Content Placeholder 3"/>
          <p:cNvSpPr>
            <a:spLocks noGrp="1"/>
          </p:cNvSpPr>
          <p:nvPr>
            <p:ph idx="1"/>
          </p:nvPr>
        </p:nvSpPr>
        <p:spPr/>
        <p:txBody>
          <a:bodyPr/>
          <a:lstStyle/>
          <a:p>
            <a:pPr marL="798512" lvl="1" indent="-514350">
              <a:buAutoNum type="arabicPeriod"/>
            </a:pPr>
            <a:r>
              <a:rPr lang="en-US" sz="4400" b="1" dirty="0" smtClean="0"/>
              <a:t>Lockpicking </a:t>
            </a:r>
            <a:r>
              <a:rPr lang="en-US" sz="4400" dirty="0" smtClean="0"/>
              <a:t>– what we do</a:t>
            </a:r>
            <a:br>
              <a:rPr lang="en-US" sz="4400" dirty="0" smtClean="0"/>
            </a:br>
            <a:r>
              <a:rPr lang="en-US" i="1" dirty="0" smtClean="0">
                <a:solidFill>
                  <a:schemeClr val="bg1"/>
                </a:solidFill>
              </a:rPr>
              <a:t>TOOOL provides the knowledge and the means</a:t>
            </a:r>
            <a:r>
              <a:rPr lang="en-US" i="1" dirty="0" smtClean="0"/>
              <a:t/>
            </a:r>
            <a:br>
              <a:rPr lang="en-US" i="1" dirty="0" smtClean="0"/>
            </a:br>
            <a:endParaRPr lang="en-US" i="1" dirty="0" smtClean="0"/>
          </a:p>
          <a:p>
            <a:pPr marL="798512" lvl="1" indent="-514350">
              <a:buAutoNum type="arabicPeriod"/>
            </a:pPr>
            <a:r>
              <a:rPr lang="en-US" sz="4400" b="1" dirty="0" smtClean="0"/>
              <a:t>Quick &amp; Dirty</a:t>
            </a:r>
            <a:r>
              <a:rPr lang="en-US" sz="4400" dirty="0" smtClean="0"/>
              <a:t> – what criminals do</a:t>
            </a:r>
            <a:br>
              <a:rPr lang="en-US" sz="4400" dirty="0" smtClean="0"/>
            </a:br>
            <a:r>
              <a:rPr lang="en-US" sz="2800" i="1" dirty="0" smtClean="0">
                <a:solidFill>
                  <a:schemeClr val="bg1"/>
                </a:solidFill>
              </a:rPr>
              <a:t>TOOOL provides knowledge. . .  but no means</a:t>
            </a:r>
            <a:r>
              <a:rPr lang="en-US" sz="2800" i="1" dirty="0" smtClean="0"/>
              <a:t/>
            </a:r>
            <a:br>
              <a:rPr lang="en-US" sz="2800" i="1" dirty="0" smtClean="0"/>
            </a:br>
            <a:endParaRPr lang="en-US" sz="2800" i="1" dirty="0" smtClean="0"/>
          </a:p>
          <a:p>
            <a:pPr marL="798512" lvl="1" indent="-514350">
              <a:buAutoNum type="arabicPeriod"/>
            </a:pPr>
            <a:r>
              <a:rPr lang="en-US" sz="4400" b="1" dirty="0" smtClean="0"/>
              <a:t>Covert &amp; High-Tech</a:t>
            </a:r>
            <a:r>
              <a:rPr lang="en-US" sz="4400" dirty="0" smtClean="0"/>
              <a:t> </a:t>
            </a:r>
            <a:r>
              <a:rPr lang="en-US" sz="4400" dirty="0" smtClean="0">
                <a:solidFill>
                  <a:schemeClr val="bg1"/>
                </a:solidFill>
              </a:rPr>
              <a:t>– what spies do</a:t>
            </a:r>
            <a:r>
              <a:rPr lang="en-US" sz="4400" dirty="0" smtClean="0"/>
              <a:t/>
            </a:r>
            <a:br>
              <a:rPr lang="en-US" sz="4400" dirty="0" smtClean="0"/>
            </a:br>
            <a:r>
              <a:rPr lang="en-US" i="1" dirty="0" smtClean="0">
                <a:solidFill>
                  <a:schemeClr val="bg1"/>
                </a:solidFill>
              </a:rPr>
              <a:t>TOOOL provides neither knowledge nor means</a:t>
            </a:r>
            <a:endParaRPr lang="en-US" i="1" dirty="0">
              <a:solidFill>
                <a:schemeClr val="bg1"/>
              </a:solidFill>
            </a:endParaRPr>
          </a:p>
        </p:txBody>
      </p:sp>
    </p:spTree>
    <p:extLst>
      <p:ext uri="{BB962C8B-B14F-4D97-AF65-F5344CB8AC3E}">
        <p14:creationId xmlns:p14="http://schemas.microsoft.com/office/powerpoint/2010/main" val="3595920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Three Kinds of Lock-Opening</a:t>
            </a:r>
            <a:endParaRPr lang="en-US" dirty="0"/>
          </a:p>
        </p:txBody>
      </p:sp>
      <p:sp>
        <p:nvSpPr>
          <p:cNvPr id="4" name="Content Placeholder 3"/>
          <p:cNvSpPr>
            <a:spLocks noGrp="1"/>
          </p:cNvSpPr>
          <p:nvPr>
            <p:ph idx="1"/>
          </p:nvPr>
        </p:nvSpPr>
        <p:spPr/>
        <p:txBody>
          <a:bodyPr/>
          <a:lstStyle/>
          <a:p>
            <a:pPr marL="798512" lvl="1" indent="-514350">
              <a:buAutoNum type="arabicPeriod"/>
            </a:pPr>
            <a:r>
              <a:rPr lang="en-US" sz="4400" b="1" dirty="0" smtClean="0"/>
              <a:t>Lockpicking </a:t>
            </a:r>
            <a:r>
              <a:rPr lang="en-US" sz="4400" dirty="0" smtClean="0"/>
              <a:t>– what we do</a:t>
            </a:r>
            <a:br>
              <a:rPr lang="en-US" sz="4400" dirty="0" smtClean="0"/>
            </a:br>
            <a:r>
              <a:rPr lang="en-US" i="1" dirty="0" smtClean="0">
                <a:solidFill>
                  <a:schemeClr val="bg1"/>
                </a:solidFill>
              </a:rPr>
              <a:t>TOOOL provides the knowledge and the means</a:t>
            </a:r>
            <a:r>
              <a:rPr lang="en-US" i="1" dirty="0" smtClean="0"/>
              <a:t/>
            </a:r>
            <a:br>
              <a:rPr lang="en-US" i="1" dirty="0" smtClean="0"/>
            </a:br>
            <a:endParaRPr lang="en-US" i="1" dirty="0" smtClean="0"/>
          </a:p>
          <a:p>
            <a:pPr marL="798512" lvl="1" indent="-514350">
              <a:buAutoNum type="arabicPeriod"/>
            </a:pPr>
            <a:r>
              <a:rPr lang="en-US" sz="4400" b="1" dirty="0" smtClean="0"/>
              <a:t>Quick &amp; Dirty</a:t>
            </a:r>
            <a:r>
              <a:rPr lang="en-US" sz="4400" dirty="0" smtClean="0"/>
              <a:t> – what criminals do</a:t>
            </a:r>
            <a:br>
              <a:rPr lang="en-US" sz="4400" dirty="0" smtClean="0"/>
            </a:br>
            <a:r>
              <a:rPr lang="en-US" sz="2800" i="1" dirty="0" smtClean="0">
                <a:solidFill>
                  <a:schemeClr val="bg1"/>
                </a:solidFill>
              </a:rPr>
              <a:t>TOOOL provides knowledge. . .  but no means</a:t>
            </a:r>
            <a:r>
              <a:rPr lang="en-US" sz="2800" i="1" dirty="0" smtClean="0"/>
              <a:t/>
            </a:r>
            <a:br>
              <a:rPr lang="en-US" sz="2800" i="1" dirty="0" smtClean="0"/>
            </a:br>
            <a:endParaRPr lang="en-US" sz="2800" i="1" dirty="0" smtClean="0"/>
          </a:p>
          <a:p>
            <a:pPr marL="798512" lvl="1" indent="-514350">
              <a:buAutoNum type="arabicPeriod"/>
            </a:pPr>
            <a:r>
              <a:rPr lang="en-US" sz="4400" b="1" dirty="0" smtClean="0"/>
              <a:t>Covert &amp; High-Tech</a:t>
            </a:r>
            <a:r>
              <a:rPr lang="en-US" sz="4400" dirty="0" smtClean="0"/>
              <a:t> – what spies do</a:t>
            </a:r>
            <a:br>
              <a:rPr lang="en-US" sz="4400" dirty="0" smtClean="0"/>
            </a:br>
            <a:r>
              <a:rPr lang="en-US" i="1" dirty="0" smtClean="0">
                <a:solidFill>
                  <a:schemeClr val="bg1"/>
                </a:solidFill>
              </a:rPr>
              <a:t>TOOOL provides neither knowledge nor means</a:t>
            </a:r>
            <a:endParaRPr lang="en-US" i="1" dirty="0">
              <a:solidFill>
                <a:schemeClr val="bg1"/>
              </a:solidFill>
            </a:endParaRPr>
          </a:p>
        </p:txBody>
      </p:sp>
    </p:spTree>
    <p:extLst>
      <p:ext uri="{BB962C8B-B14F-4D97-AF65-F5344CB8AC3E}">
        <p14:creationId xmlns:p14="http://schemas.microsoft.com/office/powerpoint/2010/main" val="371562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Three Kinds of Lock-Opening</a:t>
            </a:r>
            <a:endParaRPr lang="en-US" dirty="0"/>
          </a:p>
        </p:txBody>
      </p:sp>
      <p:sp>
        <p:nvSpPr>
          <p:cNvPr id="4" name="Content Placeholder 3"/>
          <p:cNvSpPr>
            <a:spLocks noGrp="1"/>
          </p:cNvSpPr>
          <p:nvPr>
            <p:ph idx="1"/>
          </p:nvPr>
        </p:nvSpPr>
        <p:spPr/>
        <p:txBody>
          <a:bodyPr/>
          <a:lstStyle/>
          <a:p>
            <a:pPr marL="798512" lvl="1" indent="-514350">
              <a:buAutoNum type="arabicPeriod"/>
            </a:pPr>
            <a:r>
              <a:rPr lang="en-US" sz="4400" b="1" dirty="0" smtClean="0"/>
              <a:t>Lockpicking </a:t>
            </a:r>
            <a:r>
              <a:rPr lang="en-US" sz="4400" dirty="0" smtClean="0"/>
              <a:t>– what we do</a:t>
            </a:r>
            <a:br>
              <a:rPr lang="en-US" sz="4400" dirty="0" smtClean="0"/>
            </a:br>
            <a:r>
              <a:rPr lang="en-US" i="1" dirty="0" smtClean="0"/>
              <a:t>TOOOL provides the knowledge and the means</a:t>
            </a:r>
            <a:br>
              <a:rPr lang="en-US" i="1" dirty="0" smtClean="0"/>
            </a:br>
            <a:endParaRPr lang="en-US" i="1" dirty="0" smtClean="0"/>
          </a:p>
          <a:p>
            <a:pPr marL="798512" lvl="1" indent="-514350">
              <a:buAutoNum type="arabicPeriod"/>
            </a:pPr>
            <a:r>
              <a:rPr lang="en-US" sz="4400" b="1" dirty="0" smtClean="0"/>
              <a:t>Quick &amp; Dirty</a:t>
            </a:r>
            <a:r>
              <a:rPr lang="en-US" sz="4400" dirty="0" smtClean="0"/>
              <a:t> – what criminals do</a:t>
            </a:r>
            <a:br>
              <a:rPr lang="en-US" sz="4400" dirty="0" smtClean="0"/>
            </a:br>
            <a:r>
              <a:rPr lang="en-US" sz="2800" i="1" dirty="0" smtClean="0"/>
              <a:t>TOOOL provides knowledge. . .  but no means</a:t>
            </a:r>
            <a:br>
              <a:rPr lang="en-US" sz="2800" i="1" dirty="0" smtClean="0"/>
            </a:br>
            <a:endParaRPr lang="en-US" sz="2800" i="1" dirty="0" smtClean="0"/>
          </a:p>
          <a:p>
            <a:pPr marL="798512" lvl="1" indent="-514350">
              <a:buAutoNum type="arabicPeriod"/>
            </a:pPr>
            <a:r>
              <a:rPr lang="en-US" sz="4400" b="1" dirty="0" smtClean="0"/>
              <a:t>Covert &amp; High-Tech</a:t>
            </a:r>
            <a:r>
              <a:rPr lang="en-US" sz="4400" dirty="0" smtClean="0"/>
              <a:t> – what spies do</a:t>
            </a:r>
            <a:br>
              <a:rPr lang="en-US" sz="4400" dirty="0" smtClean="0"/>
            </a:br>
            <a:r>
              <a:rPr lang="en-US" i="1" dirty="0" smtClean="0"/>
              <a:t>TOOOL provides neither knowledge nor means</a:t>
            </a:r>
            <a:endParaRPr lang="en-US" i="1" dirty="0"/>
          </a:p>
        </p:txBody>
      </p:sp>
    </p:spTree>
    <p:extLst>
      <p:ext uri="{BB962C8B-B14F-4D97-AF65-F5344CB8AC3E}">
        <p14:creationId xmlns:p14="http://schemas.microsoft.com/office/powerpoint/2010/main" val="138505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20" y="0"/>
            <a:ext cx="9019520" cy="685800"/>
          </a:xfrm>
          <a:prstGeom prst="rect">
            <a:avLst/>
          </a:prstGeom>
        </p:spPr>
        <p:txBody>
          <a:bodyPr/>
          <a:lstStyle/>
          <a:p>
            <a:r>
              <a:rPr lang="en-US" dirty="0" err="1" smtClean="0"/>
              <a:t>Lockpicking</a:t>
            </a:r>
            <a:r>
              <a:rPr lang="en-US" dirty="0" smtClean="0"/>
              <a:t> is Easy</a:t>
            </a:r>
            <a:r>
              <a:rPr lang="en-US" sz="1000" dirty="0" smtClean="0"/>
              <a:t> </a:t>
            </a:r>
            <a:r>
              <a:rPr lang="en-US" dirty="0" smtClean="0"/>
              <a:t>!</a:t>
            </a:r>
            <a:endParaRPr lang="en-US"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3" y="1179513"/>
            <a:ext cx="5715000" cy="486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48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20" y="0"/>
            <a:ext cx="9019520" cy="685800"/>
          </a:xfrm>
          <a:prstGeom prst="rect">
            <a:avLst/>
          </a:prstGeom>
        </p:spPr>
        <p:txBody>
          <a:bodyPr/>
          <a:lstStyle/>
          <a:p>
            <a:r>
              <a:rPr lang="en-US" dirty="0" smtClean="0"/>
              <a:t>Doorknobs…</a:t>
            </a:r>
            <a:endParaRPr lang="en-US" dirty="0"/>
          </a:p>
        </p:txBody>
      </p:sp>
      <p:pic>
        <p:nvPicPr>
          <p:cNvPr id="4"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59921" y="968375"/>
            <a:ext cx="7017809" cy="526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2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20" y="0"/>
            <a:ext cx="9019520" cy="685800"/>
          </a:xfrm>
          <a:prstGeom prst="rect">
            <a:avLst/>
          </a:prstGeom>
        </p:spPr>
        <p:txBody>
          <a:bodyPr/>
          <a:lstStyle/>
          <a:p>
            <a:r>
              <a:rPr lang="en-US" dirty="0" smtClean="0"/>
              <a:t>Padlocks…</a:t>
            </a:r>
            <a:endParaRPr lang="en-US" dirty="0"/>
          </a:p>
        </p:txBody>
      </p:sp>
      <p:pic>
        <p:nvPicPr>
          <p:cNvPr id="4" name="Picture 2" descr="pin tumbler 0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968375"/>
            <a:ext cx="7019925" cy="526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2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20" y="0"/>
            <a:ext cx="9019520" cy="685800"/>
          </a:xfrm>
          <a:prstGeom prst="rect">
            <a:avLst/>
          </a:prstGeom>
        </p:spPr>
        <p:txBody>
          <a:bodyPr/>
          <a:lstStyle/>
          <a:p>
            <a:r>
              <a:rPr lang="en-US" dirty="0" smtClean="0"/>
              <a:t>Deadbolts…</a:t>
            </a:r>
            <a:endParaRPr lang="en-US" dirty="0"/>
          </a:p>
        </p:txBody>
      </p:sp>
      <p:pic>
        <p:nvPicPr>
          <p:cNvPr id="4" name="Picture 2" descr="pin tumbler 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968375"/>
            <a:ext cx="7015162" cy="526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79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1732" name="Picture 4" descr="01 - outer view, 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762537"/>
            <a:ext cx="5676900" cy="56769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69220" y="0"/>
            <a:ext cx="9019520" cy="685800"/>
          </a:xfrm>
          <a:prstGeom prst="rect">
            <a:avLst/>
          </a:prstGeom>
        </p:spPr>
        <p:txBody>
          <a:bodyPr/>
          <a:lstStyle/>
          <a:p>
            <a:r>
              <a:rPr lang="en-US" dirty="0" smtClean="0"/>
              <a:t>…The Mechanism Itself Is All The Same</a:t>
            </a:r>
            <a:endParaRPr lang="en-US" dirty="0"/>
          </a:p>
        </p:txBody>
      </p:sp>
    </p:spTree>
    <p:extLst>
      <p:ext uri="{BB962C8B-B14F-4D97-AF65-F5344CB8AC3E}">
        <p14:creationId xmlns:p14="http://schemas.microsoft.com/office/powerpoint/2010/main" val="152446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685800" y="-89079"/>
            <a:ext cx="7772400" cy="1600200"/>
          </a:xfrm>
          <a:prstGeom prst="rect">
            <a:avLst/>
          </a:prstGeom>
        </p:spPr>
        <p:txBody>
          <a:bodyPr/>
          <a:lstStyle>
            <a:lvl1pPr algn="l" defTabSz="914400" rtl="0" eaLnBrk="1" latinLnBrk="0" hangingPunct="1">
              <a:spcBef>
                <a:spcPct val="0"/>
              </a:spcBef>
              <a:buNone/>
              <a:defRPr sz="3500" b="1" kern="1200">
                <a:solidFill>
                  <a:schemeClr val="tx1"/>
                </a:solidFill>
                <a:latin typeface="Acid" pitchFamily="50" charset="0"/>
                <a:ea typeface="+mj-ea"/>
                <a:cs typeface="+mj-cs"/>
              </a:defRPr>
            </a:lvl1pPr>
          </a:lstStyle>
          <a:p>
            <a:pPr algn="ctr"/>
            <a:r>
              <a:rPr lang="en-US" sz="8500" dirty="0" smtClean="0">
                <a:solidFill>
                  <a:srgbClr val="C00000"/>
                </a:solidFill>
              </a:rPr>
              <a:t>Lockpicking</a:t>
            </a:r>
            <a:endParaRPr lang="en-US" sz="8500" dirty="0">
              <a:solidFill>
                <a:srgbClr val="C00000"/>
              </a:solidFill>
            </a:endParaRPr>
          </a:p>
        </p:txBody>
      </p:sp>
      <p:pic>
        <p:nvPicPr>
          <p:cNvPr id="10" name="Picture 6"/>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950387" y="1511121"/>
            <a:ext cx="7066613" cy="4239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7313" y="5863227"/>
            <a:ext cx="2629374" cy="956136"/>
          </a:xfrm>
          <a:prstGeom prst="rect">
            <a:avLst/>
          </a:prstGeom>
        </p:spPr>
      </p:pic>
      <p:sp>
        <p:nvSpPr>
          <p:cNvPr id="6" name="Rectangle 6"/>
          <p:cNvSpPr>
            <a:spLocks noChangeArrowheads="1"/>
          </p:cNvSpPr>
          <p:nvPr/>
        </p:nvSpPr>
        <p:spPr bwMode="auto">
          <a:xfrm>
            <a:off x="1905000" y="1447800"/>
            <a:ext cx="5334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itle 1"/>
          <p:cNvSpPr txBox="1">
            <a:spLocks/>
          </p:cNvSpPr>
          <p:nvPr/>
        </p:nvSpPr>
        <p:spPr>
          <a:xfrm>
            <a:off x="0" y="-89080"/>
            <a:ext cx="9169400" cy="6947079"/>
          </a:xfrm>
          <a:prstGeom prst="rect">
            <a:avLst/>
          </a:prstGeom>
        </p:spPr>
        <p:txBody>
          <a:bodyPr/>
          <a:lstStyle>
            <a:lvl1pPr algn="l" defTabSz="914400" rtl="0" eaLnBrk="1" latinLnBrk="0" hangingPunct="1">
              <a:spcBef>
                <a:spcPct val="0"/>
              </a:spcBef>
              <a:buNone/>
              <a:defRPr sz="3500" b="1" kern="1200">
                <a:solidFill>
                  <a:schemeClr val="tx1"/>
                </a:solidFill>
                <a:latin typeface="Acid" pitchFamily="50" charset="0"/>
                <a:ea typeface="+mj-ea"/>
                <a:cs typeface="+mj-cs"/>
              </a:defRPr>
            </a:lvl1pPr>
          </a:lstStyle>
          <a:p>
            <a:pPr algn="ctr"/>
            <a:endParaRPr lang="en-US" sz="8500" dirty="0" smtClean="0">
              <a:solidFill>
                <a:srgbClr val="C00000"/>
              </a:solidFill>
            </a:endParaRPr>
          </a:p>
          <a:p>
            <a:endParaRPr lang="en-US" sz="3000" dirty="0" smtClean="0">
              <a:ea typeface="Verdana" pitchFamily="34" charset="0"/>
              <a:cs typeface="Verdana" pitchFamily="34" charset="0"/>
            </a:endParaRPr>
          </a:p>
          <a:p>
            <a:r>
              <a:rPr lang="en-US" sz="3000" i="1" dirty="0" smtClean="0">
                <a:ea typeface="Verdana" pitchFamily="34" charset="0"/>
                <a:cs typeface="Verdana" pitchFamily="34" charset="0"/>
              </a:rPr>
              <a:t>Next Lesson…</a:t>
            </a:r>
          </a:p>
          <a:p>
            <a:r>
              <a:rPr lang="en-US" sz="7500" dirty="0" smtClean="0">
                <a:ea typeface="Verdana" pitchFamily="34" charset="0"/>
                <a:cs typeface="Verdana" pitchFamily="34" charset="0"/>
              </a:rPr>
              <a:t>3:30</a:t>
            </a:r>
          </a:p>
          <a:p>
            <a:endParaRPr lang="en-US" sz="2500" dirty="0">
              <a:ea typeface="Verdana" pitchFamily="34" charset="0"/>
              <a:cs typeface="Verdana" pitchFamily="34" charset="0"/>
            </a:endParaRPr>
          </a:p>
          <a:p>
            <a:endParaRPr lang="en-US" sz="2200" dirty="0" smtClean="0">
              <a:solidFill>
                <a:srgbClr val="C00000"/>
              </a:solidFill>
            </a:endParaRPr>
          </a:p>
          <a:p>
            <a:endParaRPr lang="en-US" sz="2200" dirty="0">
              <a:solidFill>
                <a:srgbClr val="C00000"/>
              </a:solidFill>
            </a:endParaRPr>
          </a:p>
          <a:p>
            <a:endParaRPr lang="en-US" sz="2200" dirty="0" smtClean="0">
              <a:solidFill>
                <a:srgbClr val="C00000"/>
              </a:solidFill>
            </a:endParaRPr>
          </a:p>
          <a:p>
            <a:endParaRPr lang="en-US" sz="2200" dirty="0">
              <a:solidFill>
                <a:srgbClr val="C00000"/>
              </a:solidFill>
            </a:endParaRPr>
          </a:p>
          <a:p>
            <a:pPr algn="ctr"/>
            <a:r>
              <a:rPr lang="en-US" sz="4500" dirty="0" smtClean="0">
                <a:solidFill>
                  <a:srgbClr val="C00000"/>
                </a:solidFill>
              </a:rPr>
              <a:t>http://</a:t>
            </a:r>
            <a:r>
              <a:rPr lang="en-US" sz="12000" dirty="0" smtClean="0">
                <a:solidFill>
                  <a:srgbClr val="C00000"/>
                </a:solidFill>
              </a:rPr>
              <a:t>         </a:t>
            </a:r>
            <a:r>
              <a:rPr lang="en-US" sz="4500" dirty="0" smtClean="0">
                <a:solidFill>
                  <a:srgbClr val="C00000"/>
                </a:solidFill>
              </a:rPr>
              <a:t>.us</a:t>
            </a:r>
            <a:r>
              <a:rPr lang="en-US" sz="7500" dirty="0" smtClean="0">
                <a:solidFill>
                  <a:srgbClr val="C00000"/>
                </a:solidFill>
              </a:rPr>
              <a:t>  </a:t>
            </a:r>
            <a:r>
              <a:rPr lang="en-US" sz="7500" dirty="0" smtClean="0">
                <a:solidFill>
                  <a:schemeClr val="bg1"/>
                </a:solidFill>
              </a:rPr>
              <a:t>.</a:t>
            </a:r>
            <a:endParaRPr lang="en-US" sz="7500" dirty="0">
              <a:solidFill>
                <a:schemeClr val="bg1"/>
              </a:solidFill>
            </a:endParaRPr>
          </a:p>
        </p:txBody>
      </p:sp>
    </p:spTree>
    <p:extLst>
      <p:ext uri="{BB962C8B-B14F-4D97-AF65-F5344CB8AC3E}">
        <p14:creationId xmlns:p14="http://schemas.microsoft.com/office/powerpoint/2010/main" val="125454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2756" name="Picture 4" descr="02 - inner view, 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758952"/>
            <a:ext cx="5676900" cy="56769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9220" y="0"/>
            <a:ext cx="9019520" cy="685800"/>
          </a:xfrm>
          <a:prstGeom prst="rect">
            <a:avLst/>
          </a:prstGeom>
        </p:spPr>
        <p:txBody>
          <a:bodyPr/>
          <a:lstStyle/>
          <a:p>
            <a:r>
              <a:rPr lang="en-US" dirty="0" smtClean="0"/>
              <a:t>How It Looks Inside</a:t>
            </a:r>
            <a:endParaRPr lang="en-US" dirty="0"/>
          </a:p>
        </p:txBody>
      </p:sp>
    </p:spTree>
    <p:extLst>
      <p:ext uri="{BB962C8B-B14F-4D97-AF65-F5344CB8AC3E}">
        <p14:creationId xmlns:p14="http://schemas.microsoft.com/office/powerpoint/2010/main" val="424274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36725" y="758952"/>
            <a:ext cx="5676900" cy="5676900"/>
            <a:chOff x="1736725" y="758952"/>
            <a:chExt cx="5676900" cy="5676900"/>
          </a:xfrm>
        </p:grpSpPr>
        <p:pic>
          <p:nvPicPr>
            <p:cNvPr id="843780" name="Picture 4" descr="03 - binding pin (front vie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758952"/>
              <a:ext cx="5676900" cy="5676900"/>
            </a:xfrm>
            <a:prstGeom prst="rect">
              <a:avLst/>
            </a:prstGeom>
            <a:noFill/>
            <a:extLst>
              <a:ext uri="{909E8E84-426E-40DD-AFC4-6F175D3DCCD1}">
                <a14:hiddenFill xmlns:a14="http://schemas.microsoft.com/office/drawing/2010/main">
                  <a:solidFill>
                    <a:srgbClr val="FFFFFF"/>
                  </a:solidFill>
                </a14:hiddenFill>
              </a:ext>
            </a:extLst>
          </p:spPr>
        </p:pic>
        <p:sp>
          <p:nvSpPr>
            <p:cNvPr id="843781" name="Rectangle 5"/>
            <p:cNvSpPr>
              <a:spLocks noChangeArrowheads="1"/>
            </p:cNvSpPr>
            <p:nvPr/>
          </p:nvSpPr>
          <p:spPr bwMode="auto">
            <a:xfrm>
              <a:off x="1828800" y="914400"/>
              <a:ext cx="5334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Title 1"/>
          <p:cNvSpPr>
            <a:spLocks noGrp="1"/>
          </p:cNvSpPr>
          <p:nvPr>
            <p:ph type="title"/>
          </p:nvPr>
        </p:nvSpPr>
        <p:spPr>
          <a:xfrm>
            <a:off x="69220" y="0"/>
            <a:ext cx="9019520" cy="685800"/>
          </a:xfrm>
          <a:prstGeom prst="rect">
            <a:avLst/>
          </a:prstGeom>
        </p:spPr>
        <p:txBody>
          <a:bodyPr/>
          <a:lstStyle/>
          <a:p>
            <a:r>
              <a:rPr lang="en-US" dirty="0" smtClean="0"/>
              <a:t>Attempt Without a Key</a:t>
            </a:r>
            <a:endParaRPr lang="en-US" dirty="0"/>
          </a:p>
        </p:txBody>
      </p:sp>
    </p:spTree>
    <p:extLst>
      <p:ext uri="{BB962C8B-B14F-4D97-AF65-F5344CB8AC3E}">
        <p14:creationId xmlns:p14="http://schemas.microsoft.com/office/powerpoint/2010/main" val="113728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36725" y="758952"/>
            <a:ext cx="5676900" cy="5676900"/>
            <a:chOff x="1736725" y="419100"/>
            <a:chExt cx="5676900" cy="5676900"/>
          </a:xfrm>
        </p:grpSpPr>
        <p:pic>
          <p:nvPicPr>
            <p:cNvPr id="844804" name="Picture 4" descr="04 - normal operation (front vie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419100"/>
              <a:ext cx="5676900" cy="5676900"/>
            </a:xfrm>
            <a:prstGeom prst="rect">
              <a:avLst/>
            </a:prstGeom>
            <a:noFill/>
            <a:extLst>
              <a:ext uri="{909E8E84-426E-40DD-AFC4-6F175D3DCCD1}">
                <a14:hiddenFill xmlns:a14="http://schemas.microsoft.com/office/drawing/2010/main">
                  <a:solidFill>
                    <a:srgbClr val="FFFFFF"/>
                  </a:solidFill>
                </a14:hiddenFill>
              </a:ext>
            </a:extLst>
          </p:spPr>
        </p:pic>
        <p:sp>
          <p:nvSpPr>
            <p:cNvPr id="844805" name="Rectangle 5"/>
            <p:cNvSpPr>
              <a:spLocks noChangeArrowheads="1"/>
            </p:cNvSpPr>
            <p:nvPr/>
          </p:nvSpPr>
          <p:spPr bwMode="auto">
            <a:xfrm>
              <a:off x="1828800" y="457200"/>
              <a:ext cx="5334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Title 1"/>
          <p:cNvSpPr>
            <a:spLocks noGrp="1"/>
          </p:cNvSpPr>
          <p:nvPr>
            <p:ph type="title"/>
          </p:nvPr>
        </p:nvSpPr>
        <p:spPr>
          <a:xfrm>
            <a:off x="69220" y="0"/>
            <a:ext cx="9019520" cy="685800"/>
          </a:xfrm>
          <a:prstGeom prst="rect">
            <a:avLst/>
          </a:prstGeom>
        </p:spPr>
        <p:txBody>
          <a:bodyPr/>
          <a:lstStyle/>
          <a:p>
            <a:r>
              <a:rPr lang="en-US" dirty="0" smtClean="0"/>
              <a:t>Operating With a Key</a:t>
            </a:r>
            <a:endParaRPr lang="en-US" dirty="0"/>
          </a:p>
        </p:txBody>
      </p:sp>
    </p:spTree>
    <p:extLst>
      <p:ext uri="{BB962C8B-B14F-4D97-AF65-F5344CB8AC3E}">
        <p14:creationId xmlns:p14="http://schemas.microsoft.com/office/powerpoint/2010/main" val="419214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9" name="Picture 5" descr="05 - pin stacks, 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027113"/>
            <a:ext cx="8574088" cy="51450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088740" cy="685800"/>
          </a:xfrm>
          <a:prstGeom prst="rect">
            <a:avLst/>
          </a:prstGeom>
        </p:spPr>
        <p:txBody>
          <a:bodyPr/>
          <a:lstStyle/>
          <a:p>
            <a:r>
              <a:rPr lang="en-US" dirty="0" smtClean="0"/>
              <a:t>Pin Stacks</a:t>
            </a:r>
            <a:endParaRPr lang="en-US" dirty="0"/>
          </a:p>
        </p:txBody>
      </p:sp>
    </p:spTree>
    <p:extLst>
      <p:ext uri="{BB962C8B-B14F-4D97-AF65-F5344CB8AC3E}">
        <p14:creationId xmlns:p14="http://schemas.microsoft.com/office/powerpoint/2010/main" val="160953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53" name="Picture 5" descr="06 - key operation (side view)"/>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022350"/>
            <a:ext cx="8574088" cy="5145088"/>
          </a:xfrm>
          <a:prstGeom prst="rect">
            <a:avLst/>
          </a:prstGeom>
          <a:noFill/>
          <a:extLst>
            <a:ext uri="{909E8E84-426E-40DD-AFC4-6F175D3DCCD1}">
              <a14:hiddenFill xmlns:a14="http://schemas.microsoft.com/office/drawing/2010/main">
                <a:solidFill>
                  <a:srgbClr val="FFFFFF"/>
                </a:solidFill>
              </a14:hiddenFill>
            </a:ext>
          </a:extLst>
        </p:spPr>
      </p:pic>
      <p:sp>
        <p:nvSpPr>
          <p:cNvPr id="846854" name="Rectangle 6"/>
          <p:cNvSpPr>
            <a:spLocks noChangeArrowheads="1"/>
          </p:cNvSpPr>
          <p:nvPr/>
        </p:nvSpPr>
        <p:spPr bwMode="auto">
          <a:xfrm>
            <a:off x="304800" y="1085850"/>
            <a:ext cx="762000" cy="838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0" y="0"/>
            <a:ext cx="9088740" cy="685800"/>
          </a:xfrm>
          <a:prstGeom prst="rect">
            <a:avLst/>
          </a:prstGeom>
        </p:spPr>
        <p:txBody>
          <a:bodyPr/>
          <a:lstStyle/>
          <a:p>
            <a:r>
              <a:rPr lang="en-US" dirty="0" smtClean="0"/>
              <a:t>Using a Key</a:t>
            </a:r>
            <a:endParaRPr lang="en-US" dirty="0"/>
          </a:p>
        </p:txBody>
      </p:sp>
    </p:spTree>
    <p:extLst>
      <p:ext uri="{BB962C8B-B14F-4D97-AF65-F5344CB8AC3E}">
        <p14:creationId xmlns:p14="http://schemas.microsoft.com/office/powerpoint/2010/main" val="345845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022" name="Picture 6"/>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83464" y="1024128"/>
            <a:ext cx="8577071" cy="51462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088740" cy="685800"/>
          </a:xfrm>
          <a:prstGeom prst="rect">
            <a:avLst/>
          </a:prstGeom>
        </p:spPr>
        <p:txBody>
          <a:bodyPr/>
          <a:lstStyle/>
          <a:p>
            <a:r>
              <a:rPr lang="en-US" dirty="0" smtClean="0"/>
              <a:t>Using </a:t>
            </a:r>
            <a:r>
              <a:rPr lang="en-US" dirty="0" err="1" smtClean="0"/>
              <a:t>Lockpicks</a:t>
            </a:r>
            <a:endParaRPr lang="en-US" dirty="0"/>
          </a:p>
        </p:txBody>
      </p:sp>
    </p:spTree>
    <p:extLst>
      <p:ext uri="{BB962C8B-B14F-4D97-AF65-F5344CB8AC3E}">
        <p14:creationId xmlns:p14="http://schemas.microsoft.com/office/powerpoint/2010/main" val="369953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So, Why Is Lockpicking Possible</a:t>
            </a:r>
            <a:r>
              <a:rPr lang="en-US" sz="3500" b="0" dirty="0" smtClean="0">
                <a:latin typeface="Verdana" pitchFamily="34" charset="0"/>
                <a:ea typeface="Verdana" pitchFamily="34" charset="0"/>
                <a:cs typeface="Verdana" pitchFamily="34" charset="0"/>
              </a:rPr>
              <a:t>?</a:t>
            </a:r>
            <a:endParaRPr lang="en-US" sz="3500" b="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1652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52" name="Picture 8" descr="09 - plug top view - ide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143000"/>
            <a:ext cx="2916238" cy="5029200"/>
          </a:xfrm>
          <a:prstGeom prst="rect">
            <a:avLst/>
          </a:prstGeom>
          <a:noFill/>
          <a:extLst>
            <a:ext uri="{909E8E84-426E-40DD-AFC4-6F175D3DCCD1}">
              <a14:hiddenFill xmlns:a14="http://schemas.microsoft.com/office/drawing/2010/main">
                <a:solidFill>
                  <a:srgbClr val="FFFFFF"/>
                </a:solidFill>
              </a14:hiddenFill>
            </a:ext>
          </a:extLst>
        </p:spPr>
      </p:pic>
      <p:sp>
        <p:nvSpPr>
          <p:cNvPr id="850954" name="Rectangle 10"/>
          <p:cNvSpPr>
            <a:spLocks noChangeArrowheads="1"/>
          </p:cNvSpPr>
          <p:nvPr/>
        </p:nvSpPr>
        <p:spPr bwMode="auto">
          <a:xfrm>
            <a:off x="3081338" y="1328738"/>
            <a:ext cx="4572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0" y="0"/>
            <a:ext cx="9088740" cy="685800"/>
          </a:xfrm>
          <a:prstGeom prst="rect">
            <a:avLst/>
          </a:prstGeom>
        </p:spPr>
        <p:txBody>
          <a:bodyPr/>
          <a:lstStyle/>
          <a:p>
            <a:r>
              <a:rPr lang="en-US" dirty="0" smtClean="0"/>
              <a:t>In a Perfect World The Parts Would Function Like This…</a:t>
            </a:r>
            <a:endParaRPr lang="en-US" dirty="0"/>
          </a:p>
        </p:txBody>
      </p:sp>
      <p:grpSp>
        <p:nvGrpSpPr>
          <p:cNvPr id="3" name="Group 2"/>
          <p:cNvGrpSpPr/>
          <p:nvPr/>
        </p:nvGrpSpPr>
        <p:grpSpPr>
          <a:xfrm>
            <a:off x="2971800" y="1295400"/>
            <a:ext cx="5935663" cy="4449763"/>
            <a:chOff x="2971800" y="1295400"/>
            <a:chExt cx="5935663" cy="4449763"/>
          </a:xfrm>
        </p:grpSpPr>
        <p:pic>
          <p:nvPicPr>
            <p:cNvPr id="6" name="Picture 9" descr="10 - binding all pins (in an ideal worl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57525" y="1295400"/>
              <a:ext cx="5849938"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2971800" y="1295400"/>
              <a:ext cx="4572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6761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78" name="Picture 10" descr="11 - shitty pl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000125"/>
            <a:ext cx="6934200" cy="51990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088740" cy="685800"/>
          </a:xfrm>
          <a:prstGeom prst="rect">
            <a:avLst/>
          </a:prstGeom>
        </p:spPr>
        <p:txBody>
          <a:bodyPr/>
          <a:lstStyle/>
          <a:p>
            <a:r>
              <a:rPr lang="en-US" dirty="0" smtClean="0"/>
              <a:t>Parts In the Real World Look Like This…</a:t>
            </a:r>
            <a:endParaRPr lang="en-US" dirty="0"/>
          </a:p>
        </p:txBody>
      </p:sp>
    </p:spTree>
    <p:extLst>
      <p:ext uri="{BB962C8B-B14F-4D97-AF65-F5344CB8AC3E}">
        <p14:creationId xmlns:p14="http://schemas.microsoft.com/office/powerpoint/2010/main" val="257752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7491" name="Picture 3" descr="12 - shitty p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995363"/>
            <a:ext cx="6937375" cy="52038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088740" cy="685800"/>
          </a:xfrm>
          <a:prstGeom prst="rect">
            <a:avLst/>
          </a:prstGeom>
        </p:spPr>
        <p:txBody>
          <a:bodyPr/>
          <a:lstStyle/>
          <a:p>
            <a:r>
              <a:rPr lang="en-US" dirty="0"/>
              <a:t>Parts In the Real World Look Like This…</a:t>
            </a:r>
          </a:p>
        </p:txBody>
      </p:sp>
    </p:spTree>
    <p:extLst>
      <p:ext uri="{BB962C8B-B14F-4D97-AF65-F5344CB8AC3E}">
        <p14:creationId xmlns:p14="http://schemas.microsoft.com/office/powerpoint/2010/main" val="181353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20" y="0"/>
            <a:ext cx="9019520" cy="685800"/>
          </a:xfrm>
          <a:prstGeom prst="rect">
            <a:avLst/>
          </a:prstGeom>
        </p:spPr>
        <p:txBody>
          <a:bodyPr/>
          <a:lstStyle/>
          <a:p>
            <a:r>
              <a:rPr lang="en-US" dirty="0" smtClean="0"/>
              <a:t>Is Everyone Ready to Learn</a:t>
            </a:r>
            <a:r>
              <a:rPr lang="en-US" sz="2800" b="0" dirty="0" smtClean="0">
                <a:latin typeface="Verdana" pitchFamily="34" charset="0"/>
                <a:ea typeface="Verdana" pitchFamily="34" charset="0"/>
                <a:cs typeface="Verdana" pitchFamily="34" charset="0"/>
              </a:rPr>
              <a:t>?</a:t>
            </a:r>
            <a:endParaRPr lang="en-US" sz="2800" b="0" dirty="0">
              <a:latin typeface="Verdana" pitchFamily="34" charset="0"/>
              <a:ea typeface="Verdana" pitchFamily="34" charset="0"/>
              <a:cs typeface="Verdan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837663"/>
            <a:ext cx="7162800" cy="5372100"/>
          </a:xfrm>
          <a:prstGeom prst="rect">
            <a:avLst/>
          </a:prstGeom>
        </p:spPr>
      </p:pic>
    </p:spTree>
    <p:extLst>
      <p:ext uri="{BB962C8B-B14F-4D97-AF65-F5344CB8AC3E}">
        <p14:creationId xmlns:p14="http://schemas.microsoft.com/office/powerpoint/2010/main" val="102056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6467" name="Picture 3" descr="13 - plug top view - re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5" y="1141413"/>
            <a:ext cx="2916238" cy="5030787"/>
          </a:xfrm>
          <a:prstGeom prst="rect">
            <a:avLst/>
          </a:prstGeom>
          <a:noFill/>
          <a:extLst>
            <a:ext uri="{909E8E84-426E-40DD-AFC4-6F175D3DCCD1}">
              <a14:hiddenFill xmlns:a14="http://schemas.microsoft.com/office/drawing/2010/main">
                <a:solidFill>
                  <a:srgbClr val="FFFFFF"/>
                </a:solidFill>
              </a14:hiddenFill>
            </a:ext>
          </a:extLst>
        </p:spPr>
      </p:pic>
      <p:pic>
        <p:nvPicPr>
          <p:cNvPr id="1086468" name="Picture 4" descr="14 - binding one pin (in the real worl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52763" y="1296988"/>
            <a:ext cx="5849937" cy="4451350"/>
          </a:xfrm>
          <a:prstGeom prst="rect">
            <a:avLst/>
          </a:prstGeom>
          <a:noFill/>
          <a:extLst>
            <a:ext uri="{909E8E84-426E-40DD-AFC4-6F175D3DCCD1}">
              <a14:hiddenFill xmlns:a14="http://schemas.microsoft.com/office/drawing/2010/main">
                <a:solidFill>
                  <a:srgbClr val="FFFFFF"/>
                </a:solidFill>
              </a14:hiddenFill>
            </a:ext>
          </a:extLst>
        </p:spPr>
      </p:pic>
      <p:sp>
        <p:nvSpPr>
          <p:cNvPr id="1086469" name="Rectangle 5"/>
          <p:cNvSpPr>
            <a:spLocks noChangeArrowheads="1"/>
          </p:cNvSpPr>
          <p:nvPr/>
        </p:nvSpPr>
        <p:spPr bwMode="auto">
          <a:xfrm>
            <a:off x="3081338" y="1328738"/>
            <a:ext cx="4572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itle 1"/>
          <p:cNvSpPr>
            <a:spLocks noGrp="1"/>
          </p:cNvSpPr>
          <p:nvPr>
            <p:ph type="title"/>
          </p:nvPr>
        </p:nvSpPr>
        <p:spPr>
          <a:xfrm>
            <a:off x="0" y="0"/>
            <a:ext cx="9088740" cy="685800"/>
          </a:xfrm>
          <a:prstGeom prst="rect">
            <a:avLst/>
          </a:prstGeom>
        </p:spPr>
        <p:txBody>
          <a:bodyPr/>
          <a:lstStyle/>
          <a:p>
            <a:r>
              <a:rPr lang="en-US" dirty="0"/>
              <a:t>Parts In the Real World </a:t>
            </a:r>
            <a:r>
              <a:rPr lang="en-US" dirty="0" smtClean="0"/>
              <a:t>Function Like </a:t>
            </a:r>
            <a:r>
              <a:rPr lang="en-US" dirty="0"/>
              <a:t>This…</a:t>
            </a:r>
          </a:p>
        </p:txBody>
      </p:sp>
    </p:spTree>
    <p:extLst>
      <p:ext uri="{BB962C8B-B14F-4D97-AF65-F5344CB8AC3E}">
        <p14:creationId xmlns:p14="http://schemas.microsoft.com/office/powerpoint/2010/main" val="92545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36725" y="758952"/>
            <a:ext cx="5676900" cy="5676900"/>
            <a:chOff x="1736725" y="419100"/>
            <a:chExt cx="5676900" cy="5676900"/>
          </a:xfrm>
        </p:grpSpPr>
        <p:pic>
          <p:nvPicPr>
            <p:cNvPr id="852999" name="Picture 7" descr="16 - setting a pin (the key pin can still mo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419100"/>
              <a:ext cx="5676900" cy="5676900"/>
            </a:xfrm>
            <a:prstGeom prst="rect">
              <a:avLst/>
            </a:prstGeom>
            <a:noFill/>
            <a:extLst>
              <a:ext uri="{909E8E84-426E-40DD-AFC4-6F175D3DCCD1}">
                <a14:hiddenFill xmlns:a14="http://schemas.microsoft.com/office/drawing/2010/main">
                  <a:solidFill>
                    <a:srgbClr val="FFFFFF"/>
                  </a:solidFill>
                </a14:hiddenFill>
              </a:ext>
            </a:extLst>
          </p:spPr>
        </p:pic>
        <p:sp>
          <p:nvSpPr>
            <p:cNvPr id="852998" name="Rectangle 6"/>
            <p:cNvSpPr>
              <a:spLocks noChangeArrowheads="1"/>
            </p:cNvSpPr>
            <p:nvPr/>
          </p:nvSpPr>
          <p:spPr bwMode="auto">
            <a:xfrm>
              <a:off x="1828800" y="533400"/>
              <a:ext cx="5334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Title 1"/>
          <p:cNvSpPr>
            <a:spLocks noGrp="1"/>
          </p:cNvSpPr>
          <p:nvPr>
            <p:ph type="title"/>
          </p:nvPr>
        </p:nvSpPr>
        <p:spPr>
          <a:xfrm>
            <a:off x="69220" y="0"/>
            <a:ext cx="9019520" cy="685800"/>
          </a:xfrm>
          <a:prstGeom prst="rect">
            <a:avLst/>
          </a:prstGeom>
        </p:spPr>
        <p:txBody>
          <a:bodyPr/>
          <a:lstStyle/>
          <a:p>
            <a:r>
              <a:rPr lang="en-US" sz="2800" b="0" dirty="0" smtClean="0">
                <a:latin typeface="Verdana" pitchFamily="34" charset="0"/>
                <a:ea typeface="Verdana" pitchFamily="34" charset="0"/>
                <a:cs typeface="Verdana" pitchFamily="34" charset="0"/>
              </a:rPr>
              <a:t>“</a:t>
            </a:r>
            <a:r>
              <a:rPr lang="en-US" dirty="0" smtClean="0"/>
              <a:t>Setting</a:t>
            </a:r>
            <a:r>
              <a:rPr lang="en-US" sz="2800" b="0" dirty="0">
                <a:latin typeface="Verdana" pitchFamily="34" charset="0"/>
                <a:ea typeface="Verdana" pitchFamily="34" charset="0"/>
                <a:cs typeface="Verdana" pitchFamily="34" charset="0"/>
              </a:rPr>
              <a:t>”</a:t>
            </a:r>
            <a:r>
              <a:rPr lang="en-US" dirty="0" smtClean="0"/>
              <a:t> a Binding Pin by Turning &amp; Lifting the Stack</a:t>
            </a:r>
            <a:endParaRPr lang="en-US" dirty="0"/>
          </a:p>
        </p:txBody>
      </p:sp>
    </p:spTree>
    <p:extLst>
      <p:ext uri="{BB962C8B-B14F-4D97-AF65-F5344CB8AC3E}">
        <p14:creationId xmlns:p14="http://schemas.microsoft.com/office/powerpoint/2010/main" val="356186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022" name="Picture 6"/>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871538"/>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088740" cy="685800"/>
          </a:xfrm>
          <a:prstGeom prst="rect">
            <a:avLst/>
          </a:prstGeom>
        </p:spPr>
        <p:txBody>
          <a:bodyPr/>
          <a:lstStyle/>
          <a:p>
            <a:r>
              <a:rPr lang="en-US" dirty="0" smtClean="0"/>
              <a:t>Setting Multiple Pins</a:t>
            </a:r>
            <a:endParaRPr lang="en-US" dirty="0"/>
          </a:p>
        </p:txBody>
      </p:sp>
      <p:sp>
        <p:nvSpPr>
          <p:cNvPr id="4" name="Rectangle 6"/>
          <p:cNvSpPr>
            <a:spLocks noChangeArrowheads="1"/>
          </p:cNvSpPr>
          <p:nvPr/>
        </p:nvSpPr>
        <p:spPr bwMode="auto">
          <a:xfrm>
            <a:off x="101808" y="838200"/>
            <a:ext cx="5334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305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022" name="Picture 6"/>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0" y="871538"/>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088740" cy="685800"/>
          </a:xfrm>
          <a:prstGeom prst="rect">
            <a:avLst/>
          </a:prstGeom>
        </p:spPr>
        <p:txBody>
          <a:bodyPr/>
          <a:lstStyle/>
          <a:p>
            <a:r>
              <a:rPr lang="en-US" dirty="0" smtClean="0"/>
              <a:t>Take Caution to Avoid Over-Lifting</a:t>
            </a:r>
            <a:endParaRPr lang="en-US" dirty="0"/>
          </a:p>
        </p:txBody>
      </p:sp>
      <p:sp>
        <p:nvSpPr>
          <p:cNvPr id="4" name="Rectangle 6"/>
          <p:cNvSpPr>
            <a:spLocks noChangeArrowheads="1"/>
          </p:cNvSpPr>
          <p:nvPr/>
        </p:nvSpPr>
        <p:spPr bwMode="auto">
          <a:xfrm>
            <a:off x="101808" y="838200"/>
            <a:ext cx="5334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83638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Other Tools One Uses</a:t>
            </a:r>
            <a:endParaRPr lang="en-US" dirty="0"/>
          </a:p>
        </p:txBody>
      </p:sp>
    </p:spTree>
    <p:extLst>
      <p:ext uri="{BB962C8B-B14F-4D97-AF65-F5344CB8AC3E}">
        <p14:creationId xmlns:p14="http://schemas.microsoft.com/office/powerpoint/2010/main" val="267730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071" name="Picture 7" descr="24 - ra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813"/>
            <a:ext cx="9140825" cy="54848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088740" cy="685800"/>
          </a:xfrm>
          <a:prstGeom prst="rect">
            <a:avLst/>
          </a:prstGeom>
        </p:spPr>
        <p:txBody>
          <a:bodyPr/>
          <a:lstStyle/>
          <a:p>
            <a:r>
              <a:rPr lang="en-US" dirty="0" smtClean="0"/>
              <a:t>Raking Tools</a:t>
            </a:r>
            <a:endParaRPr lang="en-US" dirty="0"/>
          </a:p>
        </p:txBody>
      </p:sp>
    </p:spTree>
    <p:extLst>
      <p:ext uri="{BB962C8B-B14F-4D97-AF65-F5344CB8AC3E}">
        <p14:creationId xmlns:p14="http://schemas.microsoft.com/office/powerpoint/2010/main" val="257965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88740" cy="685800"/>
          </a:xfrm>
          <a:prstGeom prst="rect">
            <a:avLst/>
          </a:prstGeom>
        </p:spPr>
        <p:txBody>
          <a:bodyPr/>
          <a:lstStyle/>
          <a:p>
            <a:r>
              <a:rPr lang="en-US" dirty="0" smtClean="0"/>
              <a:t>Raking Tools</a:t>
            </a:r>
            <a:endParaRPr lang="en-US" dirty="0"/>
          </a:p>
        </p:txBody>
      </p:sp>
      <p:pic>
        <p:nvPicPr>
          <p:cNvPr id="4" name="Picture 2" descr="15 - raking (side perspecti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7238" y="1095375"/>
            <a:ext cx="7596187"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03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3875" name="Picture 3" descr="half diamond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86800" cy="5429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9220" y="0"/>
            <a:ext cx="9019520" cy="685800"/>
          </a:xfrm>
          <a:prstGeom prst="rect">
            <a:avLst/>
          </a:prstGeom>
        </p:spPr>
        <p:txBody>
          <a:bodyPr/>
          <a:lstStyle/>
          <a:p>
            <a:r>
              <a:rPr lang="en-US" dirty="0" smtClean="0"/>
              <a:t>The Half-Diamond</a:t>
            </a:r>
            <a:endParaRPr lang="en-US" dirty="0"/>
          </a:p>
        </p:txBody>
      </p:sp>
    </p:spTree>
    <p:extLst>
      <p:ext uri="{BB962C8B-B14F-4D97-AF65-F5344CB8AC3E}">
        <p14:creationId xmlns:p14="http://schemas.microsoft.com/office/powerpoint/2010/main" val="44150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94" name="Picture 6" descr="25 - lifting diam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813"/>
            <a:ext cx="9140825" cy="54848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9012540" cy="685800"/>
          </a:xfrm>
          <a:prstGeom prst="rect">
            <a:avLst/>
          </a:prstGeom>
        </p:spPr>
        <p:txBody>
          <a:bodyPr/>
          <a:lstStyle/>
          <a:p>
            <a:r>
              <a:rPr lang="en-US" dirty="0" smtClean="0"/>
              <a:t>Lifting with a Half-Diamond</a:t>
            </a:r>
            <a:endParaRPr lang="en-US" dirty="0"/>
          </a:p>
        </p:txBody>
      </p:sp>
    </p:spTree>
    <p:extLst>
      <p:ext uri="{BB962C8B-B14F-4D97-AF65-F5344CB8AC3E}">
        <p14:creationId xmlns:p14="http://schemas.microsoft.com/office/powerpoint/2010/main" val="66441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0564" name="Picture 4" descr="26 - shovling diam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813"/>
            <a:ext cx="9140825" cy="54848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9012540" cy="685800"/>
          </a:xfrm>
          <a:prstGeom prst="rect">
            <a:avLst/>
          </a:prstGeom>
        </p:spPr>
        <p:txBody>
          <a:bodyPr/>
          <a:lstStyle/>
          <a:p>
            <a:r>
              <a:rPr lang="en-US" dirty="0" smtClean="0"/>
              <a:t>Raking</a:t>
            </a:r>
            <a:r>
              <a:rPr lang="en-US" sz="1000" dirty="0" smtClean="0"/>
              <a:t> </a:t>
            </a:r>
            <a:r>
              <a:rPr lang="en-US" dirty="0" smtClean="0"/>
              <a:t>/</a:t>
            </a:r>
            <a:r>
              <a:rPr lang="en-US" sz="1000" dirty="0" smtClean="0"/>
              <a:t> </a:t>
            </a:r>
            <a:r>
              <a:rPr lang="en-US" dirty="0" smtClean="0"/>
              <a:t>Shoveling with a Half-Diamond</a:t>
            </a:r>
            <a:endParaRPr lang="en-US" dirty="0"/>
          </a:p>
        </p:txBody>
      </p:sp>
    </p:spTree>
    <p:extLst>
      <p:ext uri="{BB962C8B-B14F-4D97-AF65-F5344CB8AC3E}">
        <p14:creationId xmlns:p14="http://schemas.microsoft.com/office/powerpoint/2010/main" val="136329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20" y="38637"/>
            <a:ext cx="9019520" cy="685800"/>
          </a:xfrm>
          <a:prstGeom prst="rect">
            <a:avLst/>
          </a:prstGeom>
        </p:spPr>
        <p:txBody>
          <a:bodyPr/>
          <a:lstStyle/>
          <a:p>
            <a:r>
              <a:rPr lang="en-US" dirty="0" smtClean="0"/>
              <a:t>Is Everyone Ready to Learn… About Lockpicking</a:t>
            </a:r>
            <a:r>
              <a:rPr lang="en-US" sz="2800" b="0" dirty="0" smtClean="0">
                <a:latin typeface="Verdana" pitchFamily="34" charset="0"/>
                <a:ea typeface="Verdana" pitchFamily="34" charset="0"/>
                <a:cs typeface="Verdana" pitchFamily="34" charset="0"/>
              </a:rPr>
              <a:t>?</a:t>
            </a:r>
            <a:endParaRPr lang="en-US" sz="2800" b="0" dirty="0">
              <a:latin typeface="Verdana" pitchFamily="34" charset="0"/>
              <a:ea typeface="Verdana" pitchFamily="34" charset="0"/>
              <a:cs typeface="Verdan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837663"/>
            <a:ext cx="7162800" cy="5372099"/>
          </a:xfrm>
          <a:prstGeom prst="rect">
            <a:avLst/>
          </a:prstGeom>
        </p:spPr>
      </p:pic>
    </p:spTree>
    <p:extLst>
      <p:ext uri="{BB962C8B-B14F-4D97-AF65-F5344CB8AC3E}">
        <p14:creationId xmlns:p14="http://schemas.microsoft.com/office/powerpoint/2010/main" val="108727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119" name="Picture 7" descr="27 - lift all pin sta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813"/>
            <a:ext cx="9140825" cy="54848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9012540" cy="685800"/>
          </a:xfrm>
          <a:prstGeom prst="rect">
            <a:avLst/>
          </a:prstGeom>
        </p:spPr>
        <p:txBody>
          <a:bodyPr/>
          <a:lstStyle/>
          <a:p>
            <a:r>
              <a:rPr lang="en-US" dirty="0" smtClean="0"/>
              <a:t>Using the Flat Underside</a:t>
            </a:r>
            <a:endParaRPr lang="en-US" dirty="0"/>
          </a:p>
        </p:txBody>
      </p:sp>
    </p:spTree>
    <p:extLst>
      <p:ext uri="{BB962C8B-B14F-4D97-AF65-F5344CB8AC3E}">
        <p14:creationId xmlns:p14="http://schemas.microsoft.com/office/powerpoint/2010/main" val="82655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3" name="Picture 7" descr="28 - slowly rem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813"/>
            <a:ext cx="9140825" cy="54848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9012540" cy="685800"/>
          </a:xfrm>
          <a:prstGeom prst="rect">
            <a:avLst/>
          </a:prstGeom>
        </p:spPr>
        <p:txBody>
          <a:bodyPr/>
          <a:lstStyle/>
          <a:p>
            <a:r>
              <a:rPr lang="en-US" dirty="0" smtClean="0"/>
              <a:t>Counting Pin Stacks</a:t>
            </a:r>
            <a:endParaRPr lang="en-US" dirty="0"/>
          </a:p>
        </p:txBody>
      </p:sp>
    </p:spTree>
    <p:extLst>
      <p:ext uri="{BB962C8B-B14F-4D97-AF65-F5344CB8AC3E}">
        <p14:creationId xmlns:p14="http://schemas.microsoft.com/office/powerpoint/2010/main" val="166653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2612" name="Picture 4" descr="28a - snap and cou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813"/>
            <a:ext cx="9140825" cy="548481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76200" y="0"/>
            <a:ext cx="9012540" cy="685800"/>
          </a:xfrm>
          <a:prstGeom prst="rect">
            <a:avLst/>
          </a:prstGeom>
        </p:spPr>
        <p:txBody>
          <a:bodyPr/>
          <a:lstStyle/>
          <a:p>
            <a:r>
              <a:rPr lang="en-US" dirty="0" smtClean="0"/>
              <a:t>Counting Pin Stacks</a:t>
            </a:r>
            <a:endParaRPr lang="en-US" dirty="0"/>
          </a:p>
        </p:txBody>
      </p:sp>
    </p:spTree>
    <p:extLst>
      <p:ext uri="{BB962C8B-B14F-4D97-AF65-F5344CB8AC3E}">
        <p14:creationId xmlns:p14="http://schemas.microsoft.com/office/powerpoint/2010/main" val="174898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prstGeom prst="rect">
            <a:avLst/>
          </a:prstGeom>
        </p:spPr>
        <p:txBody>
          <a:bodyPr/>
          <a:lstStyle/>
          <a:p>
            <a:r>
              <a:rPr lang="en-US" dirty="0" smtClean="0"/>
              <a:t>Turning the Plug</a:t>
            </a:r>
            <a:endParaRPr lang="en-US" dirty="0"/>
          </a:p>
        </p:txBody>
      </p:sp>
    </p:spTree>
    <p:extLst>
      <p:ext uri="{BB962C8B-B14F-4D97-AF65-F5344CB8AC3E}">
        <p14:creationId xmlns:p14="http://schemas.microsoft.com/office/powerpoint/2010/main" val="11411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4899" name="Picture 3" descr="tension 01"/>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43000" y="1042988"/>
            <a:ext cx="6864350" cy="51482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9012540" cy="685800"/>
          </a:xfrm>
          <a:prstGeom prst="rect">
            <a:avLst/>
          </a:prstGeom>
        </p:spPr>
        <p:txBody>
          <a:bodyPr/>
          <a:lstStyle/>
          <a:p>
            <a:r>
              <a:rPr lang="en-US" dirty="0" smtClean="0"/>
              <a:t>Bad Turning Tool Usage (Pulling)</a:t>
            </a:r>
            <a:endParaRPr lang="en-US" dirty="0"/>
          </a:p>
        </p:txBody>
      </p:sp>
    </p:spTree>
    <p:extLst>
      <p:ext uri="{BB962C8B-B14F-4D97-AF65-F5344CB8AC3E}">
        <p14:creationId xmlns:p14="http://schemas.microsoft.com/office/powerpoint/2010/main" val="113758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23" name="Picture 3" descr="tension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1041400"/>
            <a:ext cx="6864350"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76200" y="0"/>
            <a:ext cx="9012540" cy="685800"/>
          </a:xfrm>
          <a:prstGeom prst="rect">
            <a:avLst/>
          </a:prstGeom>
        </p:spPr>
        <p:txBody>
          <a:bodyPr/>
          <a:lstStyle/>
          <a:p>
            <a:r>
              <a:rPr lang="en-US" dirty="0" smtClean="0"/>
              <a:t>Better Turning Tool Usage (Pushing)</a:t>
            </a:r>
            <a:endParaRPr lang="en-US" dirty="0"/>
          </a:p>
        </p:txBody>
      </p:sp>
    </p:spTree>
    <p:extLst>
      <p:ext uri="{BB962C8B-B14F-4D97-AF65-F5344CB8AC3E}">
        <p14:creationId xmlns:p14="http://schemas.microsoft.com/office/powerpoint/2010/main" val="261441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6200" y="0"/>
            <a:ext cx="9012540" cy="685800"/>
          </a:xfrm>
          <a:prstGeom prst="rect">
            <a:avLst/>
          </a:prstGeom>
        </p:spPr>
        <p:txBody>
          <a:bodyPr/>
          <a:lstStyle/>
          <a:p>
            <a:r>
              <a:rPr lang="en-US" dirty="0" smtClean="0"/>
              <a:t>Best Turning Tool Usage (Pushing Out at Tip)</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42416"/>
            <a:ext cx="68580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71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7971" name="Picture 3" descr="tension 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1041400"/>
            <a:ext cx="6864350"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76200" y="0"/>
            <a:ext cx="9012540" cy="685800"/>
          </a:xfrm>
          <a:prstGeom prst="rect">
            <a:avLst/>
          </a:prstGeom>
        </p:spPr>
        <p:txBody>
          <a:bodyPr/>
          <a:lstStyle/>
          <a:p>
            <a:r>
              <a:rPr lang="en-US" dirty="0" smtClean="0"/>
              <a:t>Good Turing Tool Pressure</a:t>
            </a:r>
            <a:endParaRPr lang="en-US" dirty="0"/>
          </a:p>
        </p:txBody>
      </p:sp>
    </p:spTree>
    <p:extLst>
      <p:ext uri="{BB962C8B-B14F-4D97-AF65-F5344CB8AC3E}">
        <p14:creationId xmlns:p14="http://schemas.microsoft.com/office/powerpoint/2010/main" val="311002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5" name="Picture 3" descr="tension 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1041400"/>
            <a:ext cx="6864350"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76200" y="0"/>
            <a:ext cx="9012540" cy="685800"/>
          </a:xfrm>
          <a:prstGeom prst="rect">
            <a:avLst/>
          </a:prstGeom>
        </p:spPr>
        <p:txBody>
          <a:bodyPr/>
          <a:lstStyle/>
          <a:p>
            <a:r>
              <a:rPr lang="en-US" dirty="0" smtClean="0"/>
              <a:t>Too Much Turing Tool Pressure</a:t>
            </a:r>
            <a:r>
              <a:rPr lang="en-US" sz="2800" b="0" dirty="0" smtClean="0">
                <a:latin typeface="Verdana" pitchFamily="34" charset="0"/>
                <a:ea typeface="Verdana" pitchFamily="34" charset="0"/>
                <a:cs typeface="Verdana" pitchFamily="34" charset="0"/>
              </a:rPr>
              <a:t>!</a:t>
            </a:r>
            <a:endParaRPr lang="en-US" sz="2800" b="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2058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0019" name="Picture 3" descr="tension 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1041400"/>
            <a:ext cx="6864350"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76200" y="0"/>
            <a:ext cx="9012540" cy="685800"/>
          </a:xfrm>
          <a:prstGeom prst="rect">
            <a:avLst/>
          </a:prstGeom>
        </p:spPr>
        <p:txBody>
          <a:bodyPr/>
          <a:lstStyle/>
          <a:p>
            <a:r>
              <a:rPr lang="en-US" dirty="0" smtClean="0"/>
              <a:t>Typical Turning Tool Position: </a:t>
            </a:r>
            <a:r>
              <a:rPr lang="en-US" sz="2800" b="0" dirty="0" smtClean="0">
                <a:latin typeface="Verdana" pitchFamily="34" charset="0"/>
                <a:ea typeface="Verdana" pitchFamily="34" charset="0"/>
                <a:cs typeface="Verdana" pitchFamily="34" charset="0"/>
              </a:rPr>
              <a:t>“</a:t>
            </a:r>
            <a:r>
              <a:rPr lang="en-US" dirty="0" smtClean="0"/>
              <a:t>Edge of the Plug</a:t>
            </a:r>
            <a:r>
              <a:rPr lang="en-US" sz="2800" b="0" dirty="0">
                <a:latin typeface="Verdana" pitchFamily="34" charset="0"/>
                <a:ea typeface="Verdana" pitchFamily="34" charset="0"/>
                <a:cs typeface="Verdana" pitchFamily="34" charset="0"/>
              </a:rPr>
              <a:t>”</a:t>
            </a:r>
          </a:p>
        </p:txBody>
      </p:sp>
    </p:spTree>
    <p:extLst>
      <p:ext uri="{BB962C8B-B14F-4D97-AF65-F5344CB8AC3E}">
        <p14:creationId xmlns:p14="http://schemas.microsoft.com/office/powerpoint/2010/main" val="260124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20" y="0"/>
            <a:ext cx="9019520" cy="685800"/>
          </a:xfrm>
          <a:prstGeom prst="rect">
            <a:avLst/>
          </a:prstGeom>
        </p:spPr>
        <p:txBody>
          <a:bodyPr/>
          <a:lstStyle/>
          <a:p>
            <a:pPr>
              <a:tabLst>
                <a:tab pos="8796338" algn="r"/>
              </a:tabLst>
            </a:pPr>
            <a:r>
              <a:rPr lang="en-US" dirty="0" smtClean="0"/>
              <a:t>Lockpicking is Fun, Fun, Fun</a:t>
            </a:r>
            <a:r>
              <a:rPr lang="en-US" sz="3200" b="0" dirty="0" smtClean="0">
                <a:latin typeface="Verdana" pitchFamily="34" charset="0"/>
                <a:ea typeface="Verdana" pitchFamily="34" charset="0"/>
                <a:cs typeface="Verdana" pitchFamily="34" charset="0"/>
              </a:rPr>
              <a:t>!</a:t>
            </a:r>
            <a:endParaRPr lang="en-US" sz="3200" b="0" dirty="0">
              <a:latin typeface="Verdana" pitchFamily="34" charset="0"/>
              <a:ea typeface="Verdana" pitchFamily="34" charset="0"/>
              <a:cs typeface="Verdana"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19200"/>
            <a:ext cx="2540000"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219200"/>
            <a:ext cx="2540000" cy="1905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000" y="1219200"/>
            <a:ext cx="2540000" cy="1905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3657600"/>
            <a:ext cx="2540000" cy="1905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657600"/>
            <a:ext cx="2540000" cy="1905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3000" y="3657600"/>
            <a:ext cx="2540000" cy="1905000"/>
          </a:xfrm>
          <a:prstGeom prst="rect">
            <a:avLst/>
          </a:prstGeom>
        </p:spPr>
      </p:pic>
    </p:spTree>
    <p:extLst>
      <p:ext uri="{BB962C8B-B14F-4D97-AF65-F5344CB8AC3E}">
        <p14:creationId xmlns:p14="http://schemas.microsoft.com/office/powerpoint/2010/main" val="14765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4115" name="Picture 3" descr="tension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90600"/>
            <a:ext cx="5181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76200" y="0"/>
            <a:ext cx="9012540" cy="685800"/>
          </a:xfrm>
          <a:prstGeom prst="rect">
            <a:avLst/>
          </a:prstGeom>
        </p:spPr>
        <p:txBody>
          <a:bodyPr/>
          <a:lstStyle/>
          <a:p>
            <a:r>
              <a:rPr lang="en-US" dirty="0" smtClean="0"/>
              <a:t>Careful To Not Cause Extra Friction</a:t>
            </a:r>
            <a:endParaRPr lang="en-US" dirty="0"/>
          </a:p>
        </p:txBody>
      </p:sp>
    </p:spTree>
    <p:extLst>
      <p:ext uri="{BB962C8B-B14F-4D97-AF65-F5344CB8AC3E}">
        <p14:creationId xmlns:p14="http://schemas.microsoft.com/office/powerpoint/2010/main" val="281524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6962" y="1816443"/>
            <a:ext cx="2150076" cy="3225114"/>
          </a:xfrm>
          <a:prstGeom prst="rect">
            <a:avLst/>
          </a:prstGeom>
        </p:spPr>
      </p:pic>
      <p:sp>
        <p:nvSpPr>
          <p:cNvPr id="6" name="Title 1"/>
          <p:cNvSpPr>
            <a:spLocks noGrp="1"/>
          </p:cNvSpPr>
          <p:nvPr>
            <p:ph type="title"/>
          </p:nvPr>
        </p:nvSpPr>
        <p:spPr>
          <a:xfrm>
            <a:off x="76200" y="0"/>
            <a:ext cx="9012540" cy="685800"/>
          </a:xfrm>
          <a:prstGeom prst="rect">
            <a:avLst/>
          </a:prstGeom>
        </p:spPr>
        <p:txBody>
          <a:bodyPr/>
          <a:lstStyle/>
          <a:p>
            <a:r>
              <a:rPr lang="en-US" dirty="0" smtClean="0"/>
              <a:t>Which Direction Should You Turn</a:t>
            </a:r>
            <a:r>
              <a:rPr lang="en-US" sz="2800" b="0" dirty="0" smtClean="0">
                <a:latin typeface="Verdana" pitchFamily="34" charset="0"/>
                <a:ea typeface="Verdana" pitchFamily="34" charset="0"/>
                <a:cs typeface="Verdana" pitchFamily="34" charset="0"/>
              </a:rPr>
              <a:t>?</a:t>
            </a:r>
            <a:endParaRPr lang="en-US" sz="2800" b="0" dirty="0">
              <a:latin typeface="Verdana" pitchFamily="34" charset="0"/>
              <a:ea typeface="Verdana" pitchFamily="34" charset="0"/>
              <a:cs typeface="Verdana"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24" y="1668162"/>
            <a:ext cx="3521676" cy="35216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676400"/>
            <a:ext cx="3521676" cy="3521676"/>
          </a:xfrm>
          <a:prstGeom prst="rect">
            <a:avLst/>
          </a:prstGeom>
        </p:spPr>
      </p:pic>
    </p:spTree>
    <p:extLst>
      <p:ext uri="{BB962C8B-B14F-4D97-AF65-F5344CB8AC3E}">
        <p14:creationId xmlns:p14="http://schemas.microsoft.com/office/powerpoint/2010/main" val="184427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24" y="1668162"/>
            <a:ext cx="3521676" cy="352167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676400"/>
            <a:ext cx="3521676" cy="3521676"/>
          </a:xfrm>
          <a:prstGeom prst="rect">
            <a:avLst/>
          </a:prstGeom>
        </p:spPr>
      </p:pic>
      <p:sp>
        <p:nvSpPr>
          <p:cNvPr id="9" name="Content Placeholder 3"/>
          <p:cNvSpPr>
            <a:spLocks noGrp="1"/>
          </p:cNvSpPr>
          <p:nvPr>
            <p:ph idx="1"/>
          </p:nvPr>
        </p:nvSpPr>
        <p:spPr>
          <a:xfrm>
            <a:off x="3275526" y="2103738"/>
            <a:ext cx="2590800" cy="3306462"/>
          </a:xfrm>
        </p:spPr>
        <p:txBody>
          <a:bodyPr/>
          <a:lstStyle/>
          <a:p>
            <a:pPr marL="6350" indent="0" algn="ctr">
              <a:buNone/>
            </a:pPr>
            <a:r>
              <a:rPr lang="en-US" sz="17000" dirty="0" smtClean="0">
                <a:solidFill>
                  <a:srgbClr val="04A889"/>
                </a:solidFill>
                <a:sym typeface="Wingdings" pitchFamily="2" charset="2"/>
              </a:rPr>
              <a:t></a:t>
            </a:r>
            <a:endParaRPr lang="en-US" sz="17000" dirty="0" smtClean="0">
              <a:solidFill>
                <a:srgbClr val="04A889"/>
              </a:solidFill>
            </a:endParaRPr>
          </a:p>
        </p:txBody>
      </p:sp>
      <p:sp>
        <p:nvSpPr>
          <p:cNvPr id="10" name="Title 1"/>
          <p:cNvSpPr txBox="1">
            <a:spLocks/>
          </p:cNvSpPr>
          <p:nvPr/>
        </p:nvSpPr>
        <p:spPr>
          <a:xfrm>
            <a:off x="37563" y="5181600"/>
            <a:ext cx="9012540" cy="685800"/>
          </a:xfrm>
          <a:prstGeom prst="rect">
            <a:avLst/>
          </a:prstGeom>
        </p:spPr>
        <p:txBody>
          <a:bodyPr/>
          <a:lstStyle>
            <a:lvl1pPr algn="l" defTabSz="914400" rtl="0" eaLnBrk="1" latinLnBrk="0" hangingPunct="1">
              <a:spcBef>
                <a:spcPct val="0"/>
              </a:spcBef>
              <a:buNone/>
              <a:defRPr sz="3500" b="1" kern="1200">
                <a:solidFill>
                  <a:schemeClr val="tx1"/>
                </a:solidFill>
                <a:latin typeface="Acid" pitchFamily="50" charset="0"/>
                <a:ea typeface="+mj-ea"/>
                <a:cs typeface="+mj-cs"/>
              </a:defRPr>
            </a:lvl1pPr>
          </a:lstStyle>
          <a:p>
            <a:pPr algn="ctr"/>
            <a:r>
              <a:rPr lang="en-US" sz="4400" dirty="0" smtClean="0">
                <a:solidFill>
                  <a:srgbClr val="04A889"/>
                </a:solidFill>
              </a:rPr>
              <a:t>Either Direction Will Work On Our Locks</a:t>
            </a:r>
            <a:endParaRPr lang="en-US" sz="4400" b="0" dirty="0">
              <a:solidFill>
                <a:srgbClr val="04A889"/>
              </a:solidFill>
              <a:latin typeface="Verdana" pitchFamily="34" charset="0"/>
              <a:ea typeface="Verdana" pitchFamily="34" charset="0"/>
              <a:cs typeface="Verdana" pitchFamily="34" charset="0"/>
            </a:endParaRPr>
          </a:p>
        </p:txBody>
      </p:sp>
      <p:sp>
        <p:nvSpPr>
          <p:cNvPr id="11" name="Title 1"/>
          <p:cNvSpPr>
            <a:spLocks noGrp="1"/>
          </p:cNvSpPr>
          <p:nvPr>
            <p:ph type="title"/>
          </p:nvPr>
        </p:nvSpPr>
        <p:spPr>
          <a:xfrm>
            <a:off x="76200" y="0"/>
            <a:ext cx="9012540" cy="685800"/>
          </a:xfrm>
          <a:prstGeom prst="rect">
            <a:avLst/>
          </a:prstGeom>
        </p:spPr>
        <p:txBody>
          <a:bodyPr/>
          <a:lstStyle/>
          <a:p>
            <a:r>
              <a:rPr lang="en-US" dirty="0" smtClean="0"/>
              <a:t>Which Direction Should You Turn</a:t>
            </a:r>
            <a:r>
              <a:rPr lang="en-US" sz="2800" b="0" dirty="0" smtClean="0">
                <a:latin typeface="Verdana" pitchFamily="34" charset="0"/>
                <a:ea typeface="Verdana" pitchFamily="34" charset="0"/>
                <a:cs typeface="Verdana" pitchFamily="34" charset="0"/>
              </a:rPr>
              <a:t>?</a:t>
            </a:r>
            <a:endParaRPr lang="en-US" sz="2800" b="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4716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765175"/>
          </a:xfrm>
        </p:spPr>
        <p:txBody>
          <a:bodyPr/>
          <a:lstStyle/>
          <a:p>
            <a:r>
              <a:rPr lang="en-US" dirty="0" smtClean="0"/>
              <a:t>Who Wants To Try</a:t>
            </a:r>
            <a:r>
              <a:rPr lang="en-US" sz="3500" b="0" dirty="0" smtClean="0">
                <a:latin typeface="Verdana" pitchFamily="34" charset="0"/>
                <a:ea typeface="Verdana" pitchFamily="34" charset="0"/>
                <a:cs typeface="Verdana" pitchFamily="34" charset="0"/>
              </a:rPr>
              <a:t>?</a:t>
            </a:r>
            <a:endParaRPr lang="en-US" sz="3500" b="0" dirty="0">
              <a:latin typeface="Verdana" pitchFamily="34" charset="0"/>
              <a:ea typeface="Verdana" pitchFamily="34" charset="0"/>
              <a:cs typeface="Verdana" pitchFamily="34" charset="0"/>
            </a:endParaRP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09700"/>
            <a:ext cx="762000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54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Our Practice Locks</a:t>
            </a:r>
            <a:endParaRPr lang="en-US" dirty="0"/>
          </a:p>
        </p:txBody>
      </p:sp>
      <p:pic>
        <p:nvPicPr>
          <p:cNvPr id="5" name="Picture 2" descr="progressive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4125"/>
            <a:ext cx="9144000" cy="2632075"/>
          </a:xfrm>
          <a:prstGeom prst="rect">
            <a:avLst/>
          </a:prstGeom>
          <a:noFill/>
          <a:extLst>
            <a:ext uri="{909E8E84-426E-40DD-AFC4-6F175D3DCCD1}">
              <a14:hiddenFill xmlns:a14="http://schemas.microsoft.com/office/drawing/2010/main">
                <a:solidFill>
                  <a:srgbClr val="FFFFFF"/>
                </a:solidFill>
              </a14:hiddenFill>
            </a:ext>
          </a:extLst>
        </p:spPr>
      </p:pic>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6948">
            <a:off x="531122" y="3886200"/>
            <a:ext cx="2025840" cy="202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55723">
            <a:off x="2426642" y="4103042"/>
            <a:ext cx="2025840" cy="202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20216">
            <a:off x="4396300" y="3712460"/>
            <a:ext cx="2025840" cy="202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5461">
            <a:off x="6449131" y="3886200"/>
            <a:ext cx="2025840" cy="202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78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Our Practice Locks</a:t>
            </a:r>
            <a:endParaRPr lang="en-US" dirty="0"/>
          </a:p>
        </p:txBody>
      </p:sp>
      <p:pic>
        <p:nvPicPr>
          <p:cNvPr id="5" name="Picture 2" descr="progressive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4125"/>
            <a:ext cx="9144000" cy="2632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4267200"/>
            <a:ext cx="8686800" cy="1631216"/>
          </a:xfrm>
          <a:prstGeom prst="rect">
            <a:avLst/>
          </a:prstGeom>
          <a:noFill/>
        </p:spPr>
        <p:txBody>
          <a:bodyPr wrap="square" rtlCol="0">
            <a:spAutoFit/>
          </a:bodyPr>
          <a:lstStyle/>
          <a:p>
            <a:r>
              <a:rPr lang="en-US" sz="4000" b="1" i="1" dirty="0" smtClean="0">
                <a:latin typeface="Acid" pitchFamily="50" charset="0"/>
              </a:rPr>
              <a:t>The silver part is the front face…</a:t>
            </a:r>
          </a:p>
          <a:p>
            <a:endParaRPr lang="en-US" sz="2000" b="1" i="1" dirty="0" smtClean="0">
              <a:latin typeface="Acid" pitchFamily="50" charset="0"/>
            </a:endParaRPr>
          </a:p>
          <a:p>
            <a:r>
              <a:rPr lang="en-US" sz="4000" b="1" i="1" dirty="0" smtClean="0">
                <a:latin typeface="Acid" pitchFamily="50" charset="0"/>
              </a:rPr>
              <a:t>                                            … the brass ring is the rear</a:t>
            </a:r>
            <a:r>
              <a:rPr lang="en-US" sz="3300" i="1" dirty="0" smtClean="0">
                <a:latin typeface="Verdana" pitchFamily="34" charset="0"/>
                <a:ea typeface="Verdana" pitchFamily="34" charset="0"/>
                <a:cs typeface="Verdana" pitchFamily="34" charset="0"/>
              </a:rPr>
              <a:t>!</a:t>
            </a:r>
            <a:endParaRPr lang="en-US" sz="3300" i="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6873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Starter Exercises</a:t>
            </a:r>
            <a:endParaRPr lang="en-US" dirty="0"/>
          </a:p>
        </p:txBody>
      </p:sp>
      <p:pic>
        <p:nvPicPr>
          <p:cNvPr id="3" name="Picture 2" descr="progressive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20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Starter Exercises</a:t>
            </a:r>
          </a:p>
        </p:txBody>
      </p:sp>
      <p:pic>
        <p:nvPicPr>
          <p:cNvPr id="3" name="Picture 2" descr="progressive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9788"/>
            <a:ext cx="9140825" cy="548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21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Starter Exercises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839946"/>
            <a:ext cx="9140825" cy="548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66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Starter Exercises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839946"/>
            <a:ext cx="9140825" cy="548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81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First, a word about rules…</a:t>
            </a:r>
            <a:endParaRPr lang="en-US" dirty="0"/>
          </a:p>
        </p:txBody>
      </p:sp>
      <p:sp>
        <p:nvSpPr>
          <p:cNvPr id="4" name="Content Placeholder 3"/>
          <p:cNvSpPr>
            <a:spLocks noGrp="1"/>
          </p:cNvSpPr>
          <p:nvPr>
            <p:ph idx="1"/>
          </p:nvPr>
        </p:nvSpPr>
        <p:spPr/>
        <p:txBody>
          <a:bodyPr/>
          <a:lstStyle/>
          <a:p>
            <a:pPr marL="6350" indent="0">
              <a:buNone/>
            </a:pPr>
            <a:r>
              <a:rPr lang="en-US" dirty="0" smtClean="0">
                <a:solidFill>
                  <a:srgbClr val="C00000"/>
                </a:solidFill>
              </a:rPr>
              <a:t>Yes, we have rules. </a:t>
            </a:r>
            <a:r>
              <a:rPr lang="en-US" dirty="0" smtClean="0">
                <a:solidFill>
                  <a:srgbClr val="C00000"/>
                </a:solidFill>
                <a:sym typeface="Wingdings" pitchFamily="2" charset="2"/>
              </a:rPr>
              <a:t></a:t>
            </a:r>
            <a:endParaRPr lang="en-US" dirty="0" smtClean="0">
              <a:solidFill>
                <a:srgbClr val="C00000"/>
              </a:solidFill>
            </a:endParaRPr>
          </a:p>
          <a:p>
            <a:pPr marL="284162" lvl="1" indent="0">
              <a:buNone/>
            </a:pPr>
            <a:endParaRPr lang="en-US" dirty="0" smtClean="0"/>
          </a:p>
          <a:p>
            <a:pPr marL="798512" lvl="1" indent="-514350">
              <a:buAutoNum type="arabicPeriod"/>
            </a:pPr>
            <a:r>
              <a:rPr lang="en-US" sz="4400" b="1" dirty="0" smtClean="0"/>
              <a:t>Do not pick someone else</a:t>
            </a:r>
            <a:r>
              <a:rPr lang="en-US" sz="3500" dirty="0" smtClean="0">
                <a:latin typeface="Verdana" pitchFamily="34" charset="0"/>
                <a:ea typeface="Verdana" pitchFamily="34" charset="0"/>
                <a:cs typeface="Verdana" pitchFamily="34" charset="0"/>
              </a:rPr>
              <a:t>’</a:t>
            </a:r>
            <a:r>
              <a:rPr lang="en-US" sz="4400" b="1" dirty="0" smtClean="0"/>
              <a:t>s locks.</a:t>
            </a:r>
          </a:p>
          <a:p>
            <a:pPr marL="798512" lvl="1" indent="-514350">
              <a:buAutoNum type="arabicPeriod"/>
            </a:pPr>
            <a:endParaRPr lang="en-US" sz="4400" b="1" dirty="0" smtClean="0"/>
          </a:p>
          <a:p>
            <a:pPr marL="798512" lvl="1" indent="-514350">
              <a:buAutoNum type="arabicPeriod"/>
            </a:pPr>
            <a:r>
              <a:rPr lang="en-US" sz="4400" b="1" dirty="0" smtClean="0"/>
              <a:t>Do not pick your locks… if you rely on them.</a:t>
            </a:r>
            <a:endParaRPr lang="en-US" sz="4400" b="1" dirty="0"/>
          </a:p>
        </p:txBody>
      </p:sp>
    </p:spTree>
    <p:extLst>
      <p:ext uri="{BB962C8B-B14F-4D97-AF65-F5344CB8AC3E}">
        <p14:creationId xmlns:p14="http://schemas.microsoft.com/office/powerpoint/2010/main" val="133769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Direct Lifting</a:t>
            </a:r>
            <a:endParaRPr lang="en-US" dirty="0"/>
          </a:p>
        </p:txBody>
      </p:sp>
      <p:pic>
        <p:nvPicPr>
          <p:cNvPr id="3" name="Picture 2" descr="progressive 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99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Rocking Lifting</a:t>
            </a:r>
            <a:endParaRPr lang="en-US" dirty="0"/>
          </a:p>
        </p:txBody>
      </p:sp>
      <p:pic>
        <p:nvPicPr>
          <p:cNvPr id="3" name="Picture 2" descr="progressive 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6988"/>
            <a:ext cx="9140825" cy="457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23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6071" name="Picture 7" descr="24 - ra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813"/>
            <a:ext cx="9140825" cy="54848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088740" cy="685800"/>
          </a:xfrm>
          <a:prstGeom prst="rect">
            <a:avLst/>
          </a:prstGeom>
        </p:spPr>
        <p:txBody>
          <a:bodyPr/>
          <a:lstStyle/>
          <a:p>
            <a:r>
              <a:rPr lang="en-US" dirty="0" smtClean="0"/>
              <a:t>Or Try Raking, Etc.</a:t>
            </a:r>
            <a:endParaRPr lang="en-US" dirty="0"/>
          </a:p>
        </p:txBody>
      </p:sp>
    </p:spTree>
    <p:extLst>
      <p:ext uri="{BB962C8B-B14F-4D97-AF65-F5344CB8AC3E}">
        <p14:creationId xmlns:p14="http://schemas.microsoft.com/office/powerpoint/2010/main" val="73068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Two Most Important Things…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512170"/>
            <a:ext cx="5312664" cy="284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3"/>
          <p:cNvSpPr txBox="1">
            <a:spLocks/>
          </p:cNvSpPr>
          <p:nvPr/>
        </p:nvSpPr>
        <p:spPr>
          <a:xfrm>
            <a:off x="1395542" y="990600"/>
            <a:ext cx="6636380" cy="1600200"/>
          </a:xfrm>
          <a:prstGeom prst="rect">
            <a:avLst/>
          </a:prstGeom>
        </p:spPr>
        <p:txBody>
          <a:bodyPr/>
          <a:lstStyle>
            <a:lvl1pPr algn="l" defTabSz="914400" rtl="0" eaLnBrk="1" latinLnBrk="0" hangingPunct="1">
              <a:spcBef>
                <a:spcPct val="0"/>
              </a:spcBef>
              <a:buNone/>
              <a:defRPr sz="3500" b="1" kern="1200">
                <a:solidFill>
                  <a:schemeClr val="tx1"/>
                </a:solidFill>
                <a:latin typeface="Acid" pitchFamily="50" charset="0"/>
                <a:ea typeface="+mj-ea"/>
                <a:cs typeface="+mj-cs"/>
              </a:defRPr>
            </a:lvl1pPr>
          </a:lstStyle>
          <a:p>
            <a:pPr algn="ctr"/>
            <a:r>
              <a:rPr lang="en-US" sz="10000" dirty="0" smtClean="0"/>
              <a:t>RELAX</a:t>
            </a:r>
            <a:endParaRPr lang="en-US" sz="10000" dirty="0"/>
          </a:p>
        </p:txBody>
      </p:sp>
    </p:spTree>
    <p:extLst>
      <p:ext uri="{BB962C8B-B14F-4D97-AF65-F5344CB8AC3E}">
        <p14:creationId xmlns:p14="http://schemas.microsoft.com/office/powerpoint/2010/main" val="320544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Two Most Important Things…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2146300"/>
            <a:ext cx="530860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21484"/>
            <a:ext cx="4114800" cy="2631316"/>
          </a:xfrm>
          <a:prstGeom prst="rect">
            <a:avLst/>
          </a:prstGeom>
        </p:spPr>
      </p:pic>
      <p:sp>
        <p:nvSpPr>
          <p:cNvPr id="5" name="Title 3"/>
          <p:cNvSpPr txBox="1">
            <a:spLocks/>
          </p:cNvSpPr>
          <p:nvPr/>
        </p:nvSpPr>
        <p:spPr>
          <a:xfrm>
            <a:off x="4648200" y="976746"/>
            <a:ext cx="4114800" cy="1295400"/>
          </a:xfrm>
          <a:prstGeom prst="rect">
            <a:avLst/>
          </a:prstGeom>
        </p:spPr>
        <p:txBody>
          <a:bodyPr/>
          <a:lstStyle>
            <a:lvl1pPr algn="l" defTabSz="914400" rtl="0" eaLnBrk="1" latinLnBrk="0" hangingPunct="1">
              <a:spcBef>
                <a:spcPct val="0"/>
              </a:spcBef>
              <a:buNone/>
              <a:defRPr sz="3500" b="1" kern="1200">
                <a:solidFill>
                  <a:schemeClr val="tx1"/>
                </a:solidFill>
                <a:latin typeface="Acid" pitchFamily="50" charset="0"/>
                <a:ea typeface="+mj-ea"/>
                <a:cs typeface="+mj-cs"/>
              </a:defRPr>
            </a:lvl1pPr>
          </a:lstStyle>
          <a:p>
            <a:pPr algn="ctr"/>
            <a:r>
              <a:rPr lang="en-US" sz="10000" dirty="0" smtClean="0"/>
              <a:t>OPEN</a:t>
            </a:r>
            <a:r>
              <a:rPr lang="en-US" sz="7500" b="0" dirty="0" smtClean="0">
                <a:latin typeface="Verdana" pitchFamily="34" charset="0"/>
                <a:ea typeface="Verdana" pitchFamily="34" charset="0"/>
                <a:cs typeface="Verdana" pitchFamily="34" charset="0"/>
              </a:rPr>
              <a:t>!</a:t>
            </a:r>
            <a:endParaRPr lang="en-US" sz="7500" b="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32430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6477000"/>
            <a:ext cx="9144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Text Box 19"/>
          <p:cNvSpPr txBox="1">
            <a:spLocks noChangeArrowheads="1"/>
          </p:cNvSpPr>
          <p:nvPr/>
        </p:nvSpPr>
        <p:spPr bwMode="auto">
          <a:xfrm>
            <a:off x="131858" y="6421343"/>
            <a:ext cx="8915400" cy="501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5000"/>
              </a:lnSpc>
              <a:spcBef>
                <a:spcPct val="50000"/>
              </a:spcBef>
            </a:pPr>
            <a:r>
              <a:rPr lang="en-US" sz="1400" b="1" dirty="0" smtClean="0">
                <a:solidFill>
                  <a:schemeClr val="bg2"/>
                </a:solidFill>
                <a:latin typeface="Acid" pitchFamily="50" charset="0"/>
              </a:rPr>
              <a:t>This </a:t>
            </a:r>
            <a:r>
              <a:rPr lang="en-US" sz="1400" b="1" dirty="0">
                <a:solidFill>
                  <a:schemeClr val="bg2"/>
                </a:solidFill>
                <a:latin typeface="Acid" pitchFamily="50" charset="0"/>
              </a:rPr>
              <a:t>presentation is </a:t>
            </a:r>
            <a:r>
              <a:rPr lang="en-US" sz="1400" b="1" dirty="0" err="1">
                <a:solidFill>
                  <a:schemeClr val="bg2"/>
                </a:solidFill>
                <a:latin typeface="Acid" pitchFamily="50" charset="0"/>
              </a:rPr>
              <a:t>CopyLeft</a:t>
            </a:r>
            <a:r>
              <a:rPr lang="en-US" sz="1400" b="1" dirty="0">
                <a:solidFill>
                  <a:schemeClr val="bg2"/>
                </a:solidFill>
                <a:latin typeface="Acid" pitchFamily="50" charset="0"/>
              </a:rPr>
              <a:t> by Deviant </a:t>
            </a:r>
            <a:r>
              <a:rPr lang="en-US" sz="1400" b="1" dirty="0" err="1">
                <a:solidFill>
                  <a:schemeClr val="bg2"/>
                </a:solidFill>
                <a:latin typeface="Acid" pitchFamily="50" charset="0"/>
              </a:rPr>
              <a:t>Ollam</a:t>
            </a:r>
            <a:r>
              <a:rPr lang="en-US" sz="1400" b="1" dirty="0" smtClean="0">
                <a:solidFill>
                  <a:schemeClr val="bg2"/>
                </a:solidFill>
                <a:latin typeface="Acid" pitchFamily="50" charset="0"/>
              </a:rPr>
              <a:t>.</a:t>
            </a:r>
            <a:br>
              <a:rPr lang="en-US" sz="1400" b="1" dirty="0" smtClean="0">
                <a:solidFill>
                  <a:schemeClr val="bg2"/>
                </a:solidFill>
                <a:latin typeface="Acid" pitchFamily="50" charset="0"/>
              </a:rPr>
            </a:br>
            <a:r>
              <a:rPr lang="en-US" sz="1400" b="1" dirty="0" smtClean="0">
                <a:solidFill>
                  <a:schemeClr val="bg2"/>
                </a:solidFill>
                <a:latin typeface="Acid" pitchFamily="50" charset="0"/>
              </a:rPr>
              <a:t>You </a:t>
            </a:r>
            <a:r>
              <a:rPr lang="en-US" sz="1400" b="1" dirty="0">
                <a:solidFill>
                  <a:schemeClr val="bg2"/>
                </a:solidFill>
                <a:latin typeface="Acid" pitchFamily="50" charset="0"/>
              </a:rPr>
              <a:t>are free to reuse any or all </a:t>
            </a:r>
            <a:r>
              <a:rPr lang="en-US" sz="1400" b="1" dirty="0" smtClean="0">
                <a:solidFill>
                  <a:schemeClr val="bg2"/>
                </a:solidFill>
                <a:latin typeface="Acid" pitchFamily="50" charset="0"/>
              </a:rPr>
              <a:t>of this </a:t>
            </a:r>
            <a:r>
              <a:rPr lang="en-US" sz="1400" b="1" dirty="0">
                <a:solidFill>
                  <a:schemeClr val="bg2"/>
                </a:solidFill>
                <a:latin typeface="Acid" pitchFamily="50" charset="0"/>
              </a:rPr>
              <a:t>material as long as it is attributed and freedom for other s to do the same is </a:t>
            </a:r>
            <a:r>
              <a:rPr lang="en-US" sz="1400" b="1" dirty="0" smtClean="0">
                <a:solidFill>
                  <a:schemeClr val="bg2"/>
                </a:solidFill>
                <a:latin typeface="Acid" pitchFamily="50" charset="0"/>
              </a:rPr>
              <a:t>maintained.</a:t>
            </a:r>
            <a:endParaRPr lang="en-US" sz="1400" b="1" dirty="0">
              <a:solidFill>
                <a:schemeClr val="bg2"/>
              </a:solidFill>
              <a:latin typeface="Acid" pitchFamily="50" charset="0"/>
            </a:endParaRPr>
          </a:p>
        </p:txBody>
      </p:sp>
      <p:pic>
        <p:nvPicPr>
          <p:cNvPr id="38" name="Picture 37">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335" y="1752600"/>
            <a:ext cx="3421932" cy="1244339"/>
          </a:xfrm>
          <a:prstGeom prst="rect">
            <a:avLst/>
          </a:prstGeom>
        </p:spPr>
      </p:pic>
      <p:sp>
        <p:nvSpPr>
          <p:cNvPr id="39" name="Title 1"/>
          <p:cNvSpPr>
            <a:spLocks noGrp="1"/>
          </p:cNvSpPr>
          <p:nvPr>
            <p:ph type="title"/>
          </p:nvPr>
        </p:nvSpPr>
        <p:spPr>
          <a:xfrm>
            <a:off x="69220" y="0"/>
            <a:ext cx="9019520" cy="685800"/>
          </a:xfrm>
        </p:spPr>
        <p:txBody>
          <a:bodyPr/>
          <a:lstStyle/>
          <a:p>
            <a:pPr algn="ctr"/>
            <a:r>
              <a:rPr lang="en-US" i="1" dirty="0" smtClean="0"/>
              <a:t>Thank You Very Much</a:t>
            </a:r>
            <a:r>
              <a:rPr lang="en-US" sz="2800" b="0" i="1" dirty="0" smtClean="0">
                <a:latin typeface="Verdana" pitchFamily="34" charset="0"/>
                <a:ea typeface="Verdana" pitchFamily="34" charset="0"/>
                <a:cs typeface="Verdana" pitchFamily="34" charset="0"/>
              </a:rPr>
              <a:t>!</a:t>
            </a:r>
            <a:endParaRPr lang="en-US" sz="2800" b="0" i="1" dirty="0">
              <a:latin typeface="Verdana" pitchFamily="34" charset="0"/>
              <a:ea typeface="Verdana" pitchFamily="34" charset="0"/>
              <a:cs typeface="Verdana" pitchFamily="34" charset="0"/>
            </a:endParaRPr>
          </a:p>
        </p:txBody>
      </p:sp>
      <p:sp>
        <p:nvSpPr>
          <p:cNvPr id="40" name="Content Placeholder 2"/>
          <p:cNvSpPr>
            <a:spLocks noGrp="1"/>
          </p:cNvSpPr>
          <p:nvPr>
            <p:ph idx="1"/>
          </p:nvPr>
        </p:nvSpPr>
        <p:spPr>
          <a:xfrm>
            <a:off x="685800" y="3429000"/>
            <a:ext cx="3429001" cy="2590800"/>
          </a:xfrm>
        </p:spPr>
        <p:txBody>
          <a:bodyPr/>
          <a:lstStyle/>
          <a:p>
            <a:pPr marL="6350" indent="0">
              <a:buNone/>
            </a:pPr>
            <a:r>
              <a:rPr lang="en-US" sz="4500" b="1" dirty="0" smtClean="0">
                <a:solidFill>
                  <a:srgbClr val="C00000"/>
                </a:solidFill>
              </a:rPr>
              <a:t>http://toool.us</a:t>
            </a:r>
            <a:endParaRPr lang="en-US" sz="4500" b="1" dirty="0">
              <a:solidFill>
                <a:srgbClr val="C00000"/>
              </a:solidFill>
            </a:endParaRPr>
          </a:p>
          <a:p>
            <a:pPr marL="6350" indent="0">
              <a:buNone/>
            </a:pPr>
            <a:endParaRPr lang="en-US" sz="2000" b="1" dirty="0">
              <a:solidFill>
                <a:srgbClr val="C00000"/>
              </a:solidFill>
            </a:endParaRPr>
          </a:p>
          <a:p>
            <a:pPr marL="6350" indent="0">
              <a:buNone/>
            </a:pPr>
            <a:r>
              <a:rPr lang="en-US" sz="4500" b="1" dirty="0" smtClean="0">
                <a:solidFill>
                  <a:srgbClr val="C00000"/>
                </a:solidFill>
              </a:rPr>
              <a:t>info@toool.us</a:t>
            </a:r>
          </a:p>
        </p:txBody>
      </p:sp>
      <p:pic>
        <p:nvPicPr>
          <p:cNvPr id="8" name="Picture 2" descr="http://toool.us/images/equipment-pick_kit_v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638" y="1371600"/>
            <a:ext cx="4762500" cy="424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37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6477000"/>
            <a:ext cx="9144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Text Box 19"/>
          <p:cNvSpPr txBox="1">
            <a:spLocks noChangeArrowheads="1"/>
          </p:cNvSpPr>
          <p:nvPr/>
        </p:nvSpPr>
        <p:spPr bwMode="auto">
          <a:xfrm>
            <a:off x="131858" y="6421343"/>
            <a:ext cx="8915400" cy="501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5000"/>
              </a:lnSpc>
              <a:spcBef>
                <a:spcPct val="50000"/>
              </a:spcBef>
            </a:pPr>
            <a:r>
              <a:rPr lang="en-US" sz="1400" b="1" dirty="0" smtClean="0">
                <a:solidFill>
                  <a:schemeClr val="bg2"/>
                </a:solidFill>
                <a:latin typeface="Acid" pitchFamily="50" charset="0"/>
              </a:rPr>
              <a:t>This </a:t>
            </a:r>
            <a:r>
              <a:rPr lang="en-US" sz="1400" b="1" dirty="0">
                <a:solidFill>
                  <a:schemeClr val="bg2"/>
                </a:solidFill>
                <a:latin typeface="Acid" pitchFamily="50" charset="0"/>
              </a:rPr>
              <a:t>presentation is </a:t>
            </a:r>
            <a:r>
              <a:rPr lang="en-US" sz="1400" b="1" dirty="0" err="1">
                <a:solidFill>
                  <a:schemeClr val="bg2"/>
                </a:solidFill>
                <a:latin typeface="Acid" pitchFamily="50" charset="0"/>
              </a:rPr>
              <a:t>CopyLeft</a:t>
            </a:r>
            <a:r>
              <a:rPr lang="en-US" sz="1400" b="1" dirty="0">
                <a:solidFill>
                  <a:schemeClr val="bg2"/>
                </a:solidFill>
                <a:latin typeface="Acid" pitchFamily="50" charset="0"/>
              </a:rPr>
              <a:t> by Deviant </a:t>
            </a:r>
            <a:r>
              <a:rPr lang="en-US" sz="1400" b="1" dirty="0" err="1">
                <a:solidFill>
                  <a:schemeClr val="bg2"/>
                </a:solidFill>
                <a:latin typeface="Acid" pitchFamily="50" charset="0"/>
              </a:rPr>
              <a:t>Ollam</a:t>
            </a:r>
            <a:r>
              <a:rPr lang="en-US" sz="1400" b="1" dirty="0" smtClean="0">
                <a:solidFill>
                  <a:schemeClr val="bg2"/>
                </a:solidFill>
                <a:latin typeface="Acid" pitchFamily="50" charset="0"/>
              </a:rPr>
              <a:t>.</a:t>
            </a:r>
            <a:br>
              <a:rPr lang="en-US" sz="1400" b="1" dirty="0" smtClean="0">
                <a:solidFill>
                  <a:schemeClr val="bg2"/>
                </a:solidFill>
                <a:latin typeface="Acid" pitchFamily="50" charset="0"/>
              </a:rPr>
            </a:br>
            <a:r>
              <a:rPr lang="en-US" sz="1400" b="1" dirty="0" smtClean="0">
                <a:solidFill>
                  <a:schemeClr val="bg2"/>
                </a:solidFill>
                <a:latin typeface="Acid" pitchFamily="50" charset="0"/>
              </a:rPr>
              <a:t>You </a:t>
            </a:r>
            <a:r>
              <a:rPr lang="en-US" sz="1400" b="1" dirty="0">
                <a:solidFill>
                  <a:schemeClr val="bg2"/>
                </a:solidFill>
                <a:latin typeface="Acid" pitchFamily="50" charset="0"/>
              </a:rPr>
              <a:t>are free to reuse any or all </a:t>
            </a:r>
            <a:r>
              <a:rPr lang="en-US" sz="1400" b="1" dirty="0" smtClean="0">
                <a:solidFill>
                  <a:schemeClr val="bg2"/>
                </a:solidFill>
                <a:latin typeface="Acid" pitchFamily="50" charset="0"/>
              </a:rPr>
              <a:t>of this </a:t>
            </a:r>
            <a:r>
              <a:rPr lang="en-US" sz="1400" b="1" dirty="0">
                <a:solidFill>
                  <a:schemeClr val="bg2"/>
                </a:solidFill>
                <a:latin typeface="Acid" pitchFamily="50" charset="0"/>
              </a:rPr>
              <a:t>material as long as it is attributed and freedom for other s to do the same is </a:t>
            </a:r>
            <a:r>
              <a:rPr lang="en-US" sz="1400" b="1" dirty="0" smtClean="0">
                <a:solidFill>
                  <a:schemeClr val="bg2"/>
                </a:solidFill>
                <a:latin typeface="Acid" pitchFamily="50" charset="0"/>
              </a:rPr>
              <a:t>maintained.</a:t>
            </a:r>
            <a:endParaRPr lang="en-US" sz="1400" b="1" dirty="0">
              <a:solidFill>
                <a:schemeClr val="bg2"/>
              </a:solidFill>
              <a:latin typeface="Acid" pitchFamily="50" charset="0"/>
            </a:endParaRPr>
          </a:p>
        </p:txBody>
      </p:sp>
      <p:sp>
        <p:nvSpPr>
          <p:cNvPr id="39" name="Title 1"/>
          <p:cNvSpPr>
            <a:spLocks noGrp="1"/>
          </p:cNvSpPr>
          <p:nvPr>
            <p:ph type="title"/>
          </p:nvPr>
        </p:nvSpPr>
        <p:spPr>
          <a:xfrm>
            <a:off x="69220" y="0"/>
            <a:ext cx="9019520" cy="685800"/>
          </a:xfrm>
        </p:spPr>
        <p:txBody>
          <a:bodyPr/>
          <a:lstStyle/>
          <a:p>
            <a:pPr algn="ctr"/>
            <a:r>
              <a:rPr lang="en-US" i="1" dirty="0" smtClean="0"/>
              <a:t>Come Join Us</a:t>
            </a:r>
            <a:r>
              <a:rPr lang="en-US" sz="2800" b="0" i="1" dirty="0" smtClean="0">
                <a:latin typeface="Verdana" pitchFamily="34" charset="0"/>
                <a:ea typeface="Verdana" pitchFamily="34" charset="0"/>
                <a:cs typeface="Verdana" pitchFamily="34" charset="0"/>
              </a:rPr>
              <a:t>!</a:t>
            </a:r>
            <a:endParaRPr lang="en-US" sz="2800" b="0" i="1" dirty="0">
              <a:latin typeface="Verdana" pitchFamily="34" charset="0"/>
              <a:ea typeface="Verdana" pitchFamily="34" charset="0"/>
              <a:cs typeface="Verdana" pitchFamily="34" charset="0"/>
            </a:endParaRPr>
          </a:p>
        </p:txBody>
      </p:sp>
      <p:pic>
        <p:nvPicPr>
          <p:cNvPr id="2050" name="Picture 2" descr="http://toool.us/images/usa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2" y="838200"/>
            <a:ext cx="9204065"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13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6477000"/>
            <a:ext cx="9144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Text Box 19"/>
          <p:cNvSpPr txBox="1">
            <a:spLocks noChangeArrowheads="1"/>
          </p:cNvSpPr>
          <p:nvPr/>
        </p:nvSpPr>
        <p:spPr bwMode="auto">
          <a:xfrm>
            <a:off x="131858" y="6421343"/>
            <a:ext cx="8915400" cy="501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5000"/>
              </a:lnSpc>
              <a:spcBef>
                <a:spcPct val="50000"/>
              </a:spcBef>
            </a:pPr>
            <a:r>
              <a:rPr lang="en-US" sz="1400" b="1" dirty="0" smtClean="0">
                <a:solidFill>
                  <a:schemeClr val="bg2"/>
                </a:solidFill>
                <a:latin typeface="Acid" pitchFamily="50" charset="0"/>
              </a:rPr>
              <a:t>This </a:t>
            </a:r>
            <a:r>
              <a:rPr lang="en-US" sz="1400" b="1" dirty="0">
                <a:solidFill>
                  <a:schemeClr val="bg2"/>
                </a:solidFill>
                <a:latin typeface="Acid" pitchFamily="50" charset="0"/>
              </a:rPr>
              <a:t>presentation is </a:t>
            </a:r>
            <a:r>
              <a:rPr lang="en-US" sz="1400" b="1" dirty="0" err="1">
                <a:solidFill>
                  <a:schemeClr val="bg2"/>
                </a:solidFill>
                <a:latin typeface="Acid" pitchFamily="50" charset="0"/>
              </a:rPr>
              <a:t>CopyLeft</a:t>
            </a:r>
            <a:r>
              <a:rPr lang="en-US" sz="1400" b="1" dirty="0">
                <a:solidFill>
                  <a:schemeClr val="bg2"/>
                </a:solidFill>
                <a:latin typeface="Acid" pitchFamily="50" charset="0"/>
              </a:rPr>
              <a:t> by Deviant </a:t>
            </a:r>
            <a:r>
              <a:rPr lang="en-US" sz="1400" b="1" dirty="0" err="1">
                <a:solidFill>
                  <a:schemeClr val="bg2"/>
                </a:solidFill>
                <a:latin typeface="Acid" pitchFamily="50" charset="0"/>
              </a:rPr>
              <a:t>Ollam</a:t>
            </a:r>
            <a:r>
              <a:rPr lang="en-US" sz="1400" b="1" dirty="0" smtClean="0">
                <a:solidFill>
                  <a:schemeClr val="bg2"/>
                </a:solidFill>
                <a:latin typeface="Acid" pitchFamily="50" charset="0"/>
              </a:rPr>
              <a:t>.</a:t>
            </a:r>
            <a:br>
              <a:rPr lang="en-US" sz="1400" b="1" dirty="0" smtClean="0">
                <a:solidFill>
                  <a:schemeClr val="bg2"/>
                </a:solidFill>
                <a:latin typeface="Acid" pitchFamily="50" charset="0"/>
              </a:rPr>
            </a:br>
            <a:r>
              <a:rPr lang="en-US" sz="1400" b="1" dirty="0" smtClean="0">
                <a:solidFill>
                  <a:schemeClr val="bg2"/>
                </a:solidFill>
                <a:latin typeface="Acid" pitchFamily="50" charset="0"/>
              </a:rPr>
              <a:t>You </a:t>
            </a:r>
            <a:r>
              <a:rPr lang="en-US" sz="1400" b="1" dirty="0">
                <a:solidFill>
                  <a:schemeClr val="bg2"/>
                </a:solidFill>
                <a:latin typeface="Acid" pitchFamily="50" charset="0"/>
              </a:rPr>
              <a:t>are free to reuse any or all </a:t>
            </a:r>
            <a:r>
              <a:rPr lang="en-US" sz="1400" b="1" dirty="0" smtClean="0">
                <a:solidFill>
                  <a:schemeClr val="bg2"/>
                </a:solidFill>
                <a:latin typeface="Acid" pitchFamily="50" charset="0"/>
              </a:rPr>
              <a:t>of this </a:t>
            </a:r>
            <a:r>
              <a:rPr lang="en-US" sz="1400" b="1" dirty="0">
                <a:solidFill>
                  <a:schemeClr val="bg2"/>
                </a:solidFill>
                <a:latin typeface="Acid" pitchFamily="50" charset="0"/>
              </a:rPr>
              <a:t>material as long as it is attributed and freedom for other s to do the same is </a:t>
            </a:r>
            <a:r>
              <a:rPr lang="en-US" sz="1400" b="1" dirty="0" smtClean="0">
                <a:solidFill>
                  <a:schemeClr val="bg2"/>
                </a:solidFill>
                <a:latin typeface="Acid" pitchFamily="50" charset="0"/>
              </a:rPr>
              <a:t>maintained.</a:t>
            </a:r>
            <a:endParaRPr lang="en-US" sz="1400" b="1" dirty="0">
              <a:solidFill>
                <a:schemeClr val="bg2"/>
              </a:solidFill>
              <a:latin typeface="Acid" pitchFamily="50" charset="0"/>
            </a:endParaRPr>
          </a:p>
        </p:txBody>
      </p:sp>
      <p:pic>
        <p:nvPicPr>
          <p:cNvPr id="38" name="Picture 37">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335" y="1752600"/>
            <a:ext cx="3421932" cy="1244339"/>
          </a:xfrm>
          <a:prstGeom prst="rect">
            <a:avLst/>
          </a:prstGeom>
        </p:spPr>
      </p:pic>
      <p:sp>
        <p:nvSpPr>
          <p:cNvPr id="39" name="Title 1"/>
          <p:cNvSpPr>
            <a:spLocks noGrp="1"/>
          </p:cNvSpPr>
          <p:nvPr>
            <p:ph type="title"/>
          </p:nvPr>
        </p:nvSpPr>
        <p:spPr>
          <a:xfrm>
            <a:off x="69220" y="0"/>
            <a:ext cx="9019520" cy="685800"/>
          </a:xfrm>
        </p:spPr>
        <p:txBody>
          <a:bodyPr/>
          <a:lstStyle/>
          <a:p>
            <a:pPr algn="ctr"/>
            <a:r>
              <a:rPr lang="en-US" i="1" dirty="0" smtClean="0"/>
              <a:t>Thank You Very Much</a:t>
            </a:r>
            <a:r>
              <a:rPr lang="en-US" sz="2800" b="0" i="1" dirty="0" smtClean="0">
                <a:latin typeface="Verdana" pitchFamily="34" charset="0"/>
                <a:ea typeface="Verdana" pitchFamily="34" charset="0"/>
                <a:cs typeface="Verdana" pitchFamily="34" charset="0"/>
              </a:rPr>
              <a:t>!</a:t>
            </a:r>
            <a:endParaRPr lang="en-US" sz="2800" b="0" i="1" dirty="0">
              <a:latin typeface="Verdana" pitchFamily="34" charset="0"/>
              <a:ea typeface="Verdana" pitchFamily="34" charset="0"/>
              <a:cs typeface="Verdana" pitchFamily="34" charset="0"/>
            </a:endParaRPr>
          </a:p>
        </p:txBody>
      </p:sp>
      <p:sp>
        <p:nvSpPr>
          <p:cNvPr id="40" name="Content Placeholder 2"/>
          <p:cNvSpPr>
            <a:spLocks noGrp="1"/>
          </p:cNvSpPr>
          <p:nvPr>
            <p:ph idx="1"/>
          </p:nvPr>
        </p:nvSpPr>
        <p:spPr>
          <a:xfrm>
            <a:off x="685800" y="3429000"/>
            <a:ext cx="3429001" cy="2590800"/>
          </a:xfrm>
        </p:spPr>
        <p:txBody>
          <a:bodyPr/>
          <a:lstStyle/>
          <a:p>
            <a:pPr marL="6350" indent="0">
              <a:buNone/>
            </a:pPr>
            <a:r>
              <a:rPr lang="en-US" sz="4500" b="1" dirty="0" smtClean="0">
                <a:solidFill>
                  <a:srgbClr val="C00000"/>
                </a:solidFill>
              </a:rPr>
              <a:t>http://toool.us</a:t>
            </a:r>
            <a:endParaRPr lang="en-US" sz="4500" b="1" dirty="0">
              <a:solidFill>
                <a:srgbClr val="C00000"/>
              </a:solidFill>
            </a:endParaRPr>
          </a:p>
          <a:p>
            <a:pPr marL="6350" indent="0">
              <a:buNone/>
            </a:pPr>
            <a:endParaRPr lang="en-US" sz="2000" b="1" dirty="0">
              <a:solidFill>
                <a:srgbClr val="C00000"/>
              </a:solidFill>
            </a:endParaRPr>
          </a:p>
          <a:p>
            <a:pPr marL="6350" indent="0">
              <a:buNone/>
            </a:pPr>
            <a:r>
              <a:rPr lang="en-US" sz="4500" b="1" dirty="0" smtClean="0">
                <a:solidFill>
                  <a:srgbClr val="C00000"/>
                </a:solidFill>
              </a:rPr>
              <a:t>info@toool.us</a:t>
            </a:r>
          </a:p>
        </p:txBody>
      </p:sp>
      <p:pic>
        <p:nvPicPr>
          <p:cNvPr id="1026" name="Picture 2" descr="http://toool.us/images/equipment-pick_kit_v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7638" y="1371600"/>
            <a:ext cx="4762500" cy="424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13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20" y="0"/>
            <a:ext cx="9019520" cy="685800"/>
          </a:xfrm>
        </p:spPr>
        <p:txBody>
          <a:bodyPr/>
          <a:lstStyle/>
          <a:p>
            <a:r>
              <a:rPr lang="en-US" dirty="0" smtClean="0"/>
              <a:t>The Three Kinds of Lock-Opening</a:t>
            </a:r>
            <a:endParaRPr lang="en-US" dirty="0"/>
          </a:p>
        </p:txBody>
      </p:sp>
      <p:pic>
        <p:nvPicPr>
          <p:cNvPr id="53250" name="Picture 2" descr="http://primages.colemans.com/286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55772"/>
            <a:ext cx="6222092" cy="4641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66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Three Kinds of Lock-Opening</a:t>
            </a:r>
            <a:endParaRPr lang="en-US" dirty="0"/>
          </a:p>
        </p:txBody>
      </p:sp>
      <p:sp>
        <p:nvSpPr>
          <p:cNvPr id="4" name="Content Placeholder 3"/>
          <p:cNvSpPr>
            <a:spLocks noGrp="1"/>
          </p:cNvSpPr>
          <p:nvPr>
            <p:ph idx="1"/>
          </p:nvPr>
        </p:nvSpPr>
        <p:spPr/>
        <p:txBody>
          <a:bodyPr/>
          <a:lstStyle/>
          <a:p>
            <a:pPr marL="798512" lvl="1" indent="-514350">
              <a:buAutoNum type="arabicPeriod"/>
            </a:pPr>
            <a:r>
              <a:rPr lang="en-US" sz="4400" b="1" dirty="0" smtClean="0"/>
              <a:t>Lockpicking </a:t>
            </a:r>
            <a:r>
              <a:rPr lang="en-US" sz="4400" dirty="0" smtClean="0">
                <a:solidFill>
                  <a:schemeClr val="bg1"/>
                </a:solidFill>
              </a:rPr>
              <a:t>– what we do</a:t>
            </a:r>
            <a:r>
              <a:rPr lang="en-US" sz="4400" dirty="0" smtClean="0"/>
              <a:t/>
            </a:r>
            <a:br>
              <a:rPr lang="en-US" sz="4400" dirty="0" smtClean="0"/>
            </a:br>
            <a:r>
              <a:rPr lang="en-US" i="1" dirty="0" smtClean="0">
                <a:solidFill>
                  <a:schemeClr val="bg1"/>
                </a:solidFill>
              </a:rPr>
              <a:t>TOOOL provides the knowledge and the means</a:t>
            </a:r>
            <a:r>
              <a:rPr lang="en-US" i="1" dirty="0" smtClean="0"/>
              <a:t/>
            </a:r>
            <a:br>
              <a:rPr lang="en-US" i="1" dirty="0" smtClean="0"/>
            </a:br>
            <a:r>
              <a:rPr lang="en-US" sz="4400" dirty="0" smtClean="0">
                <a:solidFill>
                  <a:schemeClr val="bg1"/>
                </a:solidFill>
              </a:rPr>
              <a:t>– what spies do</a:t>
            </a:r>
            <a:r>
              <a:rPr lang="en-US" sz="4400" dirty="0" smtClean="0"/>
              <a:t/>
            </a:r>
            <a:br>
              <a:rPr lang="en-US" sz="4400" dirty="0" smtClean="0"/>
            </a:br>
            <a:r>
              <a:rPr lang="en-US" i="1" dirty="0" smtClean="0">
                <a:solidFill>
                  <a:schemeClr val="bg1"/>
                </a:solidFill>
              </a:rPr>
              <a:t>TOOOL provides neither knowledge nor means</a:t>
            </a:r>
            <a:endParaRPr lang="en-US" i="1" dirty="0">
              <a:solidFill>
                <a:schemeClr val="bg1"/>
              </a:solidFill>
            </a:endParaRPr>
          </a:p>
        </p:txBody>
      </p:sp>
    </p:spTree>
    <p:extLst>
      <p:ext uri="{BB962C8B-B14F-4D97-AF65-F5344CB8AC3E}">
        <p14:creationId xmlns:p14="http://schemas.microsoft.com/office/powerpoint/2010/main" val="2989109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Three Kinds of Lock-Opening</a:t>
            </a:r>
            <a:endParaRPr lang="en-US" dirty="0"/>
          </a:p>
        </p:txBody>
      </p:sp>
      <p:sp>
        <p:nvSpPr>
          <p:cNvPr id="4" name="Content Placeholder 3"/>
          <p:cNvSpPr>
            <a:spLocks noGrp="1"/>
          </p:cNvSpPr>
          <p:nvPr>
            <p:ph idx="1"/>
          </p:nvPr>
        </p:nvSpPr>
        <p:spPr/>
        <p:txBody>
          <a:bodyPr/>
          <a:lstStyle/>
          <a:p>
            <a:pPr marL="798512" lvl="1" indent="-514350">
              <a:buAutoNum type="arabicPeriod"/>
            </a:pPr>
            <a:r>
              <a:rPr lang="en-US" sz="4400" b="1" dirty="0" smtClean="0"/>
              <a:t>Lockpicking </a:t>
            </a:r>
            <a:r>
              <a:rPr lang="en-US" sz="4400" dirty="0" smtClean="0">
                <a:solidFill>
                  <a:schemeClr val="bg1"/>
                </a:solidFill>
              </a:rPr>
              <a:t>– what we do</a:t>
            </a:r>
            <a:r>
              <a:rPr lang="en-US" sz="4400" dirty="0" smtClean="0"/>
              <a:t/>
            </a:r>
            <a:br>
              <a:rPr lang="en-US" sz="4400" dirty="0" smtClean="0"/>
            </a:br>
            <a:r>
              <a:rPr lang="en-US" i="1" dirty="0" smtClean="0">
                <a:solidFill>
                  <a:schemeClr val="bg1"/>
                </a:solidFill>
              </a:rPr>
              <a:t>TOOOL provides the knowledge and the means</a:t>
            </a:r>
            <a:r>
              <a:rPr lang="en-US" i="1" dirty="0" smtClean="0"/>
              <a:t/>
            </a:r>
            <a:br>
              <a:rPr lang="en-US" i="1" dirty="0" smtClean="0"/>
            </a:br>
            <a:endParaRPr lang="en-US" i="1" dirty="0" smtClean="0"/>
          </a:p>
          <a:p>
            <a:pPr marL="798512" lvl="1" indent="-514350">
              <a:buAutoNum type="arabicPeriod"/>
            </a:pPr>
            <a:r>
              <a:rPr lang="en-US" sz="4400" b="1" dirty="0" smtClean="0"/>
              <a:t>Quick &amp; Dirty</a:t>
            </a:r>
            <a:r>
              <a:rPr lang="en-US" sz="4400" dirty="0" smtClean="0">
                <a:solidFill>
                  <a:schemeClr val="bg1"/>
                </a:solidFill>
              </a:rPr>
              <a:t>– what spies do</a:t>
            </a:r>
            <a:r>
              <a:rPr lang="en-US" sz="4400" dirty="0" smtClean="0"/>
              <a:t/>
            </a:r>
            <a:br>
              <a:rPr lang="en-US" sz="4400" dirty="0" smtClean="0"/>
            </a:br>
            <a:r>
              <a:rPr lang="en-US" i="1" dirty="0" smtClean="0">
                <a:solidFill>
                  <a:schemeClr val="bg1"/>
                </a:solidFill>
              </a:rPr>
              <a:t>TOOOL provides neither knowledge nor means</a:t>
            </a:r>
            <a:endParaRPr lang="en-US" i="1" dirty="0">
              <a:solidFill>
                <a:schemeClr val="bg1"/>
              </a:solidFill>
            </a:endParaRPr>
          </a:p>
        </p:txBody>
      </p:sp>
    </p:spTree>
    <p:extLst>
      <p:ext uri="{BB962C8B-B14F-4D97-AF65-F5344CB8AC3E}">
        <p14:creationId xmlns:p14="http://schemas.microsoft.com/office/powerpoint/2010/main" val="184624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4919</TotalTime>
  <Words>464</Words>
  <Application>Microsoft Office PowerPoint</Application>
  <PresentationFormat>On-screen Show (4:3)</PresentationFormat>
  <Paragraphs>116</Paragraphs>
  <Slides>67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Wingdings</vt:lpstr>
      <vt:lpstr>Acid</vt:lpstr>
      <vt:lpstr>Verdana</vt:lpstr>
      <vt:lpstr>Office Theme</vt:lpstr>
      <vt:lpstr>Wait! Before you begin, does this text…   If it does NOT then you don’t have the right font installed. Fix that before you start!  download the Acid font here, or visit http://toool.us/logo   then delete this slide before you begin </vt:lpstr>
      <vt:lpstr>PowerPoint Presentation</vt:lpstr>
      <vt:lpstr>Is Everyone Ready to Learn?</vt:lpstr>
      <vt:lpstr>Is Everyone Ready to Learn… About Lockpicking?</vt:lpstr>
      <vt:lpstr>Lockpicking is Fun, Fun, Fun!</vt:lpstr>
      <vt:lpstr>First, a word about rules…</vt:lpstr>
      <vt:lpstr>The Three Kinds of Lock-Opening</vt:lpstr>
      <vt:lpstr>The Three Kinds of Lock-Opening</vt:lpstr>
      <vt:lpstr>The Three Kinds of Lock-Opening</vt:lpstr>
      <vt:lpstr>The Three Kinds of Lock-Opening</vt:lpstr>
      <vt:lpstr>The Three Kinds of Lock-Opening</vt:lpstr>
      <vt:lpstr>The Three Kinds of Lock-Opening</vt:lpstr>
      <vt:lpstr>The Three Kinds of Lock-Opening</vt:lpstr>
      <vt:lpstr>The Three Kinds of Lock-Opening</vt:lpstr>
      <vt:lpstr>Lockpicking is Easy !</vt:lpstr>
      <vt:lpstr>Doorknobs…</vt:lpstr>
      <vt:lpstr>Padlocks…</vt:lpstr>
      <vt:lpstr>Deadbolts…</vt:lpstr>
      <vt:lpstr>…The Mechanism Itself Is All The Same</vt:lpstr>
      <vt:lpstr>How It Looks Inside</vt:lpstr>
      <vt:lpstr>Attempt Without a Key</vt:lpstr>
      <vt:lpstr>Operating With a Key</vt:lpstr>
      <vt:lpstr>Pin Stacks</vt:lpstr>
      <vt:lpstr>Using a Key</vt:lpstr>
      <vt:lpstr>Using Lockpicks</vt:lpstr>
      <vt:lpstr>So, Why Is Lockpicking Possible?</vt:lpstr>
      <vt:lpstr>In a Perfect World The Parts Would Function Like This…</vt:lpstr>
      <vt:lpstr>Parts In the Real World Look Like This…</vt:lpstr>
      <vt:lpstr>Parts In the Real World Look Like This…</vt:lpstr>
      <vt:lpstr>Parts In the Real World Function Like This…</vt:lpstr>
      <vt:lpstr>“Setting” a Binding Pin by Turning &amp; Lifting the Stack</vt:lpstr>
      <vt:lpstr>Setting Multiple Pins</vt:lpstr>
      <vt:lpstr>Take Caution to Avoid Over-Lifting</vt:lpstr>
      <vt:lpstr>Other Tools One Uses</vt:lpstr>
      <vt:lpstr>Raking Tools</vt:lpstr>
      <vt:lpstr>Raking Tools</vt:lpstr>
      <vt:lpstr>The Half-Diamond</vt:lpstr>
      <vt:lpstr>Lifting with a Half-Diamond</vt:lpstr>
      <vt:lpstr>Raking / Shoveling with a Half-Diamond</vt:lpstr>
      <vt:lpstr>Using the Flat Underside</vt:lpstr>
      <vt:lpstr>Counting Pin Stacks</vt:lpstr>
      <vt:lpstr>Counting Pin Stacks</vt:lpstr>
      <vt:lpstr>Turning the Plug</vt:lpstr>
      <vt:lpstr>Bad Turning Tool Usage (Pulling)</vt:lpstr>
      <vt:lpstr>Better Turning Tool Usage (Pushing)</vt:lpstr>
      <vt:lpstr>Best Turning Tool Usage (Pushing Out at Tip)</vt:lpstr>
      <vt:lpstr>Good Turing Tool Pressure</vt:lpstr>
      <vt:lpstr>Too Much Turing Tool Pressure!</vt:lpstr>
      <vt:lpstr>Typical Turning Tool Position: “Edge of the Plug”</vt:lpstr>
      <vt:lpstr>Careful To Not Cause Extra Friction</vt:lpstr>
      <vt:lpstr>Which Direction Should You Turn?</vt:lpstr>
      <vt:lpstr>Which Direction Should You Turn?</vt:lpstr>
      <vt:lpstr>Who Wants To Try?</vt:lpstr>
      <vt:lpstr>Our Practice Locks</vt:lpstr>
      <vt:lpstr>Our Practice Locks</vt:lpstr>
      <vt:lpstr>Starter Exercises</vt:lpstr>
      <vt:lpstr>Starter Exercises</vt:lpstr>
      <vt:lpstr>Starter Exercises</vt:lpstr>
      <vt:lpstr>Starter Exercises</vt:lpstr>
      <vt:lpstr>Direct Lifting</vt:lpstr>
      <vt:lpstr>Rocking Lifting</vt:lpstr>
      <vt:lpstr>Or Try Raking, Etc.</vt:lpstr>
      <vt:lpstr>The Two Most Important Things…</vt:lpstr>
      <vt:lpstr>The Two Most Important Things…</vt:lpstr>
      <vt:lpstr>Thank You Very Much!</vt:lpstr>
      <vt:lpstr>Come Join Us!</vt:lpstr>
      <vt:lpstr>Thank You Very Much!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Deviant</dc:creator>
  <cp:lastModifiedBy>Deviant</cp:lastModifiedBy>
  <cp:revision>188</cp:revision>
  <dcterms:created xsi:type="dcterms:W3CDTF">2011-01-16T19:27:14Z</dcterms:created>
  <dcterms:modified xsi:type="dcterms:W3CDTF">2013-10-03T01:51:34Z</dcterms:modified>
</cp:coreProperties>
</file>